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20.jpg" ContentType="image/png"/>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bookmarkIdSeed="2">
  <p:sldMasterIdLst>
    <p:sldMasterId id="2147483648" r:id="rId4"/>
  </p:sldMasterIdLst>
  <p:notesMasterIdLst>
    <p:notesMasterId r:id="rId36"/>
  </p:notesMasterIdLst>
  <p:handoutMasterIdLst>
    <p:handoutMasterId r:id="rId37"/>
  </p:handoutMasterIdLst>
  <p:sldIdLst>
    <p:sldId id="256" r:id="rId5"/>
    <p:sldId id="278" r:id="rId6"/>
    <p:sldId id="284" r:id="rId7"/>
    <p:sldId id="283" r:id="rId8"/>
    <p:sldId id="338" r:id="rId9"/>
    <p:sldId id="337" r:id="rId10"/>
    <p:sldId id="334" r:id="rId11"/>
    <p:sldId id="335" r:id="rId12"/>
    <p:sldId id="301" r:id="rId13"/>
    <p:sldId id="332" r:id="rId14"/>
    <p:sldId id="331" r:id="rId15"/>
    <p:sldId id="320" r:id="rId16"/>
    <p:sldId id="321" r:id="rId17"/>
    <p:sldId id="324" r:id="rId18"/>
    <p:sldId id="329" r:id="rId19"/>
    <p:sldId id="333" r:id="rId20"/>
    <p:sldId id="330" r:id="rId21"/>
    <p:sldId id="288" r:id="rId22"/>
    <p:sldId id="326" r:id="rId23"/>
    <p:sldId id="289" r:id="rId24"/>
    <p:sldId id="286" r:id="rId25"/>
    <p:sldId id="285" r:id="rId26"/>
    <p:sldId id="290" r:id="rId27"/>
    <p:sldId id="291" r:id="rId28"/>
    <p:sldId id="293" r:id="rId29"/>
    <p:sldId id="292" r:id="rId30"/>
    <p:sldId id="294" r:id="rId31"/>
    <p:sldId id="295" r:id="rId32"/>
    <p:sldId id="336" r:id="rId33"/>
    <p:sldId id="339" r:id="rId34"/>
    <p:sldId id="296" r:id="rId35"/>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34" autoAdjust="0"/>
    <p:restoredTop sz="94660"/>
  </p:normalViewPr>
  <p:slideViewPr>
    <p:cSldViewPr snapToGrid="0">
      <p:cViewPr>
        <p:scale>
          <a:sx n="66" d="100"/>
          <a:sy n="66" d="100"/>
        </p:scale>
        <p:origin x="1254" y="93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9422830-C8D1-4D1C-AE5C-AA2D2E64D1C3}" type="datetime1">
              <a:rPr lang="zh-CN" altLang="en-US" smtClean="0">
                <a:latin typeface="Microsoft YaHei UI" panose="020B0503020204020204" pitchFamily="34" charset="-122"/>
                <a:ea typeface="Microsoft YaHei UI" panose="020B0503020204020204" pitchFamily="34" charset="-122"/>
              </a:rPr>
              <a:t>2025/10/10</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CCCEA71-DC42-43D1-8340-DB07629004C9}" type="datetime1">
              <a:rPr lang="zh-CN" altLang="en-US" smtClean="0"/>
              <a:pPr/>
              <a:t>2025/10/10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4B725628-3A68-42F4-BA86-981817953149}" type="slidenum">
              <a:rPr lang="en-US" altLang="zh-CN" smtClean="0"/>
              <a:pPr/>
              <a:t>‹#›</a:t>
            </a:fld>
            <a:endParaRPr lang="zh-CN" alt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71453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9937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34167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68925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6175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0037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43468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59887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63475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66450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3194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8314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29037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15718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99451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21352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94115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54601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29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33117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30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44020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4291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367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67453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88434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2037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4812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4B725628-3A68-42F4-BA86-981817953149}" type="slidenum">
              <a:rPr lang="en-US" altLang="zh-CN" smtClean="0">
                <a:latin typeface="Microsoft YaHei UI" panose="020B0503020204020204" pitchFamily="34" charset="-122"/>
                <a:ea typeface="Microsoft YaHei UI" panose="020B0503020204020204" pitchFamily="34" charset="-122"/>
              </a:rPr>
              <a:t>10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600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矩形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椭圆形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zh-CN" altLang="en-US" noProof="0"/>
              <a:t>单击以编辑母版副标题样式</a:t>
            </a:r>
            <a:endParaRPr lang="zh-CN" altLang="en-US" noProof="0" dirty="0"/>
          </a:p>
        </p:txBody>
      </p:sp>
      <p:sp>
        <p:nvSpPr>
          <p:cNvPr id="4" name="日期占位符 3"/>
          <p:cNvSpPr>
            <a:spLocks noGrp="1"/>
          </p:cNvSpPr>
          <p:nvPr>
            <p:ph type="dt" sz="half" idx="10"/>
          </p:nvPr>
        </p:nvSpPr>
        <p:spPr/>
        <p:txBody>
          <a:bodyPr rtlCol="0"/>
          <a:lstStyle>
            <a:lvl1pPr algn="l">
              <a:defRPr/>
            </a:lvl1pPr>
          </a:lstStyle>
          <a:p>
            <a:fld id="{CFDCE838-61FF-4427-8D5E-B539F46A3E2E}" type="datetime1">
              <a:rPr lang="zh-CN" altLang="en-US" smtClean="0"/>
              <a:pPr/>
              <a:t>2025/10/10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8" name="直接连接符​​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FECC429-F404-46B9-831C-5739463A7C5F}" type="datetime1">
              <a:rPr lang="zh-CN" altLang="en-US" smtClean="0"/>
              <a:pPr/>
              <a:t>2025/10/10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724901" y="762000"/>
            <a:ext cx="2628900" cy="5410200"/>
          </a:xfrm>
        </p:spPr>
        <p:txBody>
          <a:bodyPr vert="eaVert" lIns="45720" tIns="91440" rIns="45720" bIns="91440"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990601" y="762000"/>
            <a:ext cx="7581900" cy="5410200"/>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0A46D3E3-3D6A-4243-B027-BC771AD4E1BC}" type="datetime1">
              <a:rPr lang="zh-CN" altLang="en-US" smtClean="0"/>
              <a:pPr/>
              <a:t>2025/10/10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7" name="直接连接符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1DF37EDC-76D2-4347-9B2E-FDFCA3EE6FFD}" type="datetime1">
              <a:rPr lang="zh-CN" altLang="en-US" smtClean="0"/>
              <a:pPr/>
              <a:t>2025/10/10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长方形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椭圆形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D898D43E-598C-470D-A0B0-0CC259052850}" type="datetime1">
              <a:rPr lang="zh-CN" altLang="en-US" smtClean="0"/>
              <a:pPr/>
              <a:t>2025/10/10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cxnSp>
        <p:nvCxnSpPr>
          <p:cNvPr id="8" name="直接连接符​​(S)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24128" y="585216"/>
            <a:ext cx="9720072" cy="1499616"/>
          </a:xfrm>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024127" y="2286000"/>
            <a:ext cx="4754880" cy="402336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5989320" y="2286000"/>
            <a:ext cx="4754880" cy="402336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8F3AB81A-738D-4D93-B356-2E61115064D5}" type="datetime1">
              <a:rPr lang="zh-CN" altLang="en-US" smtClean="0"/>
              <a:pPr/>
              <a:t>2025/10/10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024128" y="2967788"/>
            <a:ext cx="4754880" cy="3341572"/>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noProof="0"/>
              <a:t>编辑母版文本样式</a:t>
            </a:r>
          </a:p>
        </p:txBody>
      </p:sp>
      <p:sp>
        <p:nvSpPr>
          <p:cNvPr id="6" name="内容占位符 5"/>
          <p:cNvSpPr>
            <a:spLocks noGrp="1"/>
          </p:cNvSpPr>
          <p:nvPr>
            <p:ph sz="quarter" idx="4"/>
          </p:nvPr>
        </p:nvSpPr>
        <p:spPr>
          <a:xfrm>
            <a:off x="5990888" y="2967788"/>
            <a:ext cx="4754880" cy="3341572"/>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56B9EECF-3901-48EF-97E4-996676A9B35D}" type="datetime1">
              <a:rPr lang="zh-CN" altLang="en-US" smtClean="0"/>
              <a:pPr/>
              <a:t>2025/10/10</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44BE058F-D340-43DA-A96B-105C64DCFDB9}" type="datetime1">
              <a:rPr lang="zh-CN" altLang="en-US" smtClean="0"/>
              <a:pPr/>
              <a:t>2025/10/10</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8CBA0CD-516B-402D-98B7-7C2E92C48ECD}" type="datetime1">
              <a:rPr lang="zh-CN" altLang="en-US" smtClean="0"/>
              <a:pPr/>
              <a:t>2025/10/10</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8" name="标题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DC24FBB4-ED5D-45D4-B793-03DC4D31C84D}" type="datetime1">
              <a:rPr lang="zh-CN" altLang="en-US" smtClean="0"/>
              <a:pPr/>
              <a:t>2025/10/10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4FAB73BC-B049-4115-A692-8D63A059BFB8}" type="slidenum">
              <a:rPr lang="en-US" altLang="zh-CN" noProof="0" smtClean="0"/>
              <a:t>‹#›</a:t>
            </a:fld>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19CFE0BF-9F8B-43D7-ABDE-1F2A229BF7D3}" type="datetime1">
              <a:rPr lang="zh-CN" altLang="en-US" smtClean="0"/>
              <a:pPr/>
              <a:t>2025/10/10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867E5644-1E61-4311-A31E-84CB9C7AA8A9}" type="slidenum">
              <a:rPr lang="en-US" altLang="zh-CN" noProof="0" smtClean="0"/>
              <a:t>‹#›</a:t>
            </a:fld>
            <a:endParaRPr lang="zh-CN" altLang="en-US" noProof="0" dirty="0"/>
          </a:p>
        </p:txBody>
      </p:sp>
      <p:cxnSp>
        <p:nvCxnSpPr>
          <p:cNvPr id="8" name="直接连接符​​(S)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fld id="{A9E7AE09-8028-4979-91B9-67A4CC4592AA}" type="datetime1">
              <a:rPr lang="zh-CN" altLang="en-US" smtClean="0"/>
              <a:pPr/>
              <a:t>2025/10/10</a:t>
            </a:fld>
            <a:endParaRPr lang="zh-CN" altLang="en-US" dirty="0"/>
          </a:p>
        </p:txBody>
      </p:sp>
      <p:sp>
        <p:nvSpPr>
          <p:cNvPr id="5" name="页脚占位符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YaHei UI" panose="020B0503020204020204" pitchFamily="34" charset="-122"/>
                <a:ea typeface="Microsoft YaHei UI" panose="020B0503020204020204" pitchFamily="34" charset="-122"/>
              </a:defRPr>
            </a:lvl1pPr>
          </a:lstStyle>
          <a:p>
            <a:fld id="{4FAB73BC-B049-4115-A692-8D63A059BFB8}" type="slidenum">
              <a:rPr lang="en-US" altLang="zh-CN" noProof="0" smtClean="0"/>
              <a:pPr/>
              <a:t>‹#›</a:t>
            </a:fld>
            <a:endParaRPr lang="zh-CN" altLang="en-US" noProof="0" dirty="0"/>
          </a:p>
        </p:txBody>
      </p:sp>
      <p:cxnSp>
        <p:nvCxnSpPr>
          <p:cNvPr id="7" name="直接连接符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icrosoft YaHei UI" panose="020B0503020204020204" pitchFamily="34" charset="-122"/>
          <a:ea typeface="Microsoft YaHei UI" panose="020B0503020204020204" pitchFamily="34"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dl.acm.org/doi/pdf/10.1145/3366423.3380286" TargetMode="External"/><Relationship Id="rId7" Type="http://schemas.openxmlformats.org/officeDocument/2006/relationships/hyperlink" Target="https://mp.weixin.qq.com/s?__biz=Mzg5NDExMDI3NA==&amp;mid=2247486909&amp;idx=1&amp;sn=2f546936f13ff663d077cdc5bf52fdf7&amp;chksm=c025d290f7525b86b6c1988d8038699d7d6258e225e9eb19bdc001209e50e5682c7bdfa106e5&amp;token=187137314&amp;lang=zh_CN#r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HustMinsLab/Gated-DRGT" TargetMode="External"/><Relationship Id="rId5" Type="http://schemas.openxmlformats.org/officeDocument/2006/relationships/hyperlink" Target="https://dl.acm.org/doi/pdf/10.1145/3331184.3331287" TargetMode="External"/><Relationship Id="rId4" Type="http://schemas.openxmlformats.org/officeDocument/2006/relationships/hyperlink" Target="https://github.com/HustMinsLab/TESA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1.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长方形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长方形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a:bodyPr>
          <a:lstStyle/>
          <a:p>
            <a:pPr algn="l"/>
            <a:r>
              <a:rPr lang="zh-CN" altLang="en-US" dirty="0">
                <a:solidFill>
                  <a:srgbClr val="FFFFFF"/>
                </a:solidFill>
              </a:rPr>
              <a:t>软件课程设计</a:t>
            </a:r>
            <a:endParaRPr lang="en-US" altLang="zh-CN" dirty="0">
              <a:solidFill>
                <a:srgbClr val="FFFFFF"/>
              </a:solidFill>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Autofit/>
          </a:bodyPr>
          <a:lstStyle/>
          <a:p>
            <a:r>
              <a:rPr lang="zh-CN" altLang="en-US" dirty="0">
                <a:solidFill>
                  <a:srgbClr val="FFFFFF"/>
                </a:solidFill>
              </a:rPr>
              <a:t>吴科君</a:t>
            </a:r>
          </a:p>
          <a:p>
            <a:r>
              <a:rPr lang="en-US" altLang="zh-CN" dirty="0">
                <a:solidFill>
                  <a:srgbClr val="FFFFFF"/>
                </a:solidFill>
              </a:rPr>
              <a:t>kjwu@hust.edu.cn</a:t>
            </a:r>
          </a:p>
        </p:txBody>
      </p:sp>
      <p:cxnSp>
        <p:nvCxnSpPr>
          <p:cNvPr id="23" name="直接连接符​​(S)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相关知识</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A9A19DF2-667A-4BCE-8096-4EC029DEDD79}"/>
              </a:ext>
            </a:extLst>
          </p:cNvPr>
          <p:cNvSpPr txBox="1"/>
          <p:nvPr/>
        </p:nvSpPr>
        <p:spPr>
          <a:xfrm>
            <a:off x="754742" y="1865742"/>
            <a:ext cx="10508742" cy="128990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网络爬虫</a:t>
            </a:r>
            <a:endParaRPr lang="en-US" altLang="zh-CN"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原理：</a:t>
            </a:r>
            <a:r>
              <a:rPr lang="zh-CN" altLang="en-US" dirty="0">
                <a:latin typeface="微软雅黑" panose="020B0503020204020204" pitchFamily="34" charset="-122"/>
                <a:ea typeface="微软雅黑" panose="020B0503020204020204" pitchFamily="34" charset="-122"/>
              </a:rPr>
              <a:t>爬虫的基本原理就是通过模拟浏览器的行为，向目标网站发送请求，获取网页上的数据。</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9996327-5C75-4B0B-8F75-EB02669DE651}"/>
              </a:ext>
            </a:extLst>
          </p:cNvPr>
          <p:cNvPicPr>
            <a:picLocks noChangeAspect="1"/>
          </p:cNvPicPr>
          <p:nvPr/>
        </p:nvPicPr>
        <p:blipFill>
          <a:blip r:embed="rId3"/>
          <a:stretch>
            <a:fillRect/>
          </a:stretch>
        </p:blipFill>
        <p:spPr>
          <a:xfrm>
            <a:off x="3934869" y="2796272"/>
            <a:ext cx="4469353" cy="1812163"/>
          </a:xfrm>
          <a:prstGeom prst="rect">
            <a:avLst/>
          </a:prstGeom>
        </p:spPr>
      </p:pic>
      <p:sp>
        <p:nvSpPr>
          <p:cNvPr id="9" name="矩形 8">
            <a:extLst>
              <a:ext uri="{FF2B5EF4-FFF2-40B4-BE49-F238E27FC236}">
                <a16:creationId xmlns:a16="http://schemas.microsoft.com/office/drawing/2014/main" id="{FD7513E3-6992-4073-BE35-AD39A034DE99}"/>
              </a:ext>
            </a:extLst>
          </p:cNvPr>
          <p:cNvSpPr/>
          <p:nvPr/>
        </p:nvSpPr>
        <p:spPr>
          <a:xfrm>
            <a:off x="754742" y="4677835"/>
            <a:ext cx="10707704" cy="2120902"/>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分类：</a:t>
            </a:r>
            <a:r>
              <a:rPr lang="zh-CN" altLang="en-US" dirty="0">
                <a:latin typeface="微软雅黑" panose="020B0503020204020204" pitchFamily="34" charset="-122"/>
                <a:ea typeface="微软雅黑" panose="020B0503020204020204" pitchFamily="34" charset="-122"/>
              </a:rPr>
              <a:t>爬虫分为通用爬虫和聚焦爬虫两种类型。通用爬虫是搜索引擎（</a:t>
            </a:r>
            <a:r>
              <a:rPr lang="en-US" altLang="zh-CN" dirty="0">
                <a:latin typeface="微软雅黑" panose="020B0503020204020204" pitchFamily="34" charset="-122"/>
                <a:ea typeface="微软雅黑" panose="020B0503020204020204" pitchFamily="34" charset="-122"/>
              </a:rPr>
              <a:t>Baidu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Google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Yahoo</a:t>
            </a:r>
            <a:r>
              <a:rPr lang="zh-CN" altLang="en-US" dirty="0">
                <a:latin typeface="微软雅黑" panose="020B0503020204020204" pitchFamily="34" charset="-122"/>
                <a:ea typeface="微软雅黑" panose="020B0503020204020204" pitchFamily="34" charset="-122"/>
              </a:rPr>
              <a:t>等）“抓取系统”的重要组成部分。主要目的是将互联网上的网页下载到本地，形成一个互联网内容的镜像备份。再对这些网页做相关处理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提取关键字、去掉广告</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，最后提供一个用户检索接口。聚焦爬虫是根据指定的需求抓取网络上指定的数据。例如：获取豆瓣上电影的名称和影评，而不是获取整张页面中所有的数据值。</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8022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相关知识</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A9A19DF2-667A-4BCE-8096-4EC029DEDD79}"/>
              </a:ext>
            </a:extLst>
          </p:cNvPr>
          <p:cNvSpPr txBox="1"/>
          <p:nvPr/>
        </p:nvSpPr>
        <p:spPr>
          <a:xfrm>
            <a:off x="1024128" y="1924664"/>
            <a:ext cx="6645402" cy="3675173"/>
          </a:xfrm>
          <a:prstGeom prst="rect">
            <a:avLst/>
          </a:prstGeom>
          <a:noFill/>
        </p:spPr>
        <p:txBody>
          <a:bodyPr wrap="square" rtlCol="0">
            <a:spAutoFit/>
          </a:bodyPr>
          <a:lstStyle/>
          <a:p>
            <a:pPr marL="285750" indent="-285750">
              <a:lnSpc>
                <a:spcPct val="150000"/>
              </a:lnSpc>
              <a:spcBef>
                <a:spcPts val="6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网络爬虫技术步骤</a:t>
            </a:r>
            <a:endParaRPr lang="en-US" altLang="zh-CN" b="1" dirty="0">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ea"/>
              <a:buAutoNum type="circleNumDbPlain"/>
            </a:pPr>
            <a:r>
              <a:rPr lang="zh-CN" altLang="en-US" dirty="0">
                <a:latin typeface="微软雅黑" panose="020B0503020204020204" pitchFamily="34" charset="-122"/>
                <a:ea typeface="微软雅黑" panose="020B0503020204020204" pitchFamily="34" charset="-122"/>
              </a:rPr>
              <a:t>爬取数据，实际上就是根据一个网址向服务器发起网络请求，获取到服务器返回的数据。</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ea"/>
              <a:buAutoNum type="circleNumDbPlain"/>
            </a:pPr>
            <a:r>
              <a:rPr lang="zh-CN" altLang="en-US" dirty="0">
                <a:latin typeface="微软雅黑" panose="020B0503020204020204" pitchFamily="34" charset="-122"/>
                <a:ea typeface="微软雅黑" panose="020B0503020204020204" pitchFamily="34" charset="-122"/>
              </a:rPr>
              <a:t>解析数据，将服务器返回的数据转换为人容易理解的样式。</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ea"/>
              <a:buAutoNum type="circleNumDbPlain"/>
            </a:pPr>
            <a:r>
              <a:rPr lang="zh-CN" altLang="en-US" dirty="0">
                <a:latin typeface="微软雅黑" panose="020B0503020204020204" pitchFamily="34" charset="-122"/>
                <a:ea typeface="微软雅黑" panose="020B0503020204020204" pitchFamily="34" charset="-122"/>
              </a:rPr>
              <a:t>筛选数据，从大量的数据中筛选出需要的数据。</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spcBef>
                <a:spcPts val="600"/>
              </a:spcBef>
              <a:buFont typeface="+mj-ea"/>
              <a:buAutoNum type="circleNumDbPlain"/>
            </a:pPr>
            <a:r>
              <a:rPr lang="zh-CN" altLang="en-US" dirty="0">
                <a:latin typeface="微软雅黑" panose="020B0503020204020204" pitchFamily="34" charset="-122"/>
                <a:ea typeface="微软雅黑" panose="020B0503020204020204" pitchFamily="34" charset="-122"/>
              </a:rPr>
              <a:t>存储数据，将筛选出来的有用的数据存储起来，如：数据库，</a:t>
            </a:r>
            <a:r>
              <a:rPr lang="en-US" altLang="zh-CN" dirty="0">
                <a:latin typeface="微软雅黑" panose="020B0503020204020204" pitchFamily="34" charset="-122"/>
                <a:ea typeface="微软雅黑" panose="020B0503020204020204" pitchFamily="34" charset="-122"/>
              </a:rPr>
              <a:t>CSV</a:t>
            </a:r>
            <a:r>
              <a:rPr lang="zh-CN" altLang="en-US" dirty="0">
                <a:latin typeface="微软雅黑" panose="020B0503020204020204" pitchFamily="34" charset="-122"/>
                <a:ea typeface="微软雅黑" panose="020B0503020204020204" pitchFamily="34" charset="-122"/>
              </a:rPr>
              <a:t>文件，</a:t>
            </a:r>
            <a:r>
              <a:rPr lang="en-US" altLang="zh-CN" dirty="0">
                <a:latin typeface="微软雅黑" panose="020B0503020204020204" pitchFamily="34" charset="-122"/>
                <a:ea typeface="微软雅黑" panose="020B0503020204020204" pitchFamily="34" charset="-122"/>
              </a:rPr>
              <a:t>Excel</a:t>
            </a:r>
            <a:r>
              <a:rPr lang="zh-CN" altLang="en-US" dirty="0">
                <a:latin typeface="微软雅黑" panose="020B0503020204020204" pitchFamily="34" charset="-122"/>
                <a:ea typeface="微软雅黑" panose="020B0503020204020204" pitchFamily="34" charset="-122"/>
              </a:rPr>
              <a:t>文件，</a:t>
            </a:r>
            <a:r>
              <a:rPr lang="en-US" altLang="zh-CN" dirty="0">
                <a:latin typeface="微软雅黑" panose="020B0503020204020204" pitchFamily="34" charset="-122"/>
                <a:ea typeface="微软雅黑" panose="020B0503020204020204" pitchFamily="34" charset="-122"/>
              </a:rPr>
              <a:t>JSON</a:t>
            </a:r>
            <a:r>
              <a:rPr lang="zh-CN" altLang="en-US" dirty="0">
                <a:latin typeface="微软雅黑" panose="020B0503020204020204" pitchFamily="34" charset="-122"/>
                <a:ea typeface="微软雅黑" panose="020B0503020204020204" pitchFamily="34" charset="-122"/>
              </a:rPr>
              <a:t>文件等。</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5495701-48B2-4661-832C-87F18EE0B942}"/>
              </a:ext>
            </a:extLst>
          </p:cNvPr>
          <p:cNvPicPr>
            <a:picLocks noChangeAspect="1"/>
          </p:cNvPicPr>
          <p:nvPr/>
        </p:nvPicPr>
        <p:blipFill>
          <a:blip r:embed="rId3"/>
          <a:stretch>
            <a:fillRect/>
          </a:stretch>
        </p:blipFill>
        <p:spPr>
          <a:xfrm>
            <a:off x="7586918" y="951412"/>
            <a:ext cx="4181671" cy="4709883"/>
          </a:xfrm>
          <a:prstGeom prst="rect">
            <a:avLst/>
          </a:prstGeom>
        </p:spPr>
      </p:pic>
    </p:spTree>
    <p:extLst>
      <p:ext uri="{BB962C8B-B14F-4D97-AF65-F5344CB8AC3E}">
        <p14:creationId xmlns:p14="http://schemas.microsoft.com/office/powerpoint/2010/main" val="3588323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相关知识</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A9A19DF2-667A-4BCE-8096-4EC029DEDD79}"/>
              </a:ext>
            </a:extLst>
          </p:cNvPr>
          <p:cNvSpPr txBox="1"/>
          <p:nvPr/>
        </p:nvSpPr>
        <p:spPr>
          <a:xfrm>
            <a:off x="374885" y="1800708"/>
            <a:ext cx="6714018" cy="4996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B/S</a:t>
            </a:r>
            <a:r>
              <a:rPr lang="zh-CN" altLang="en-US" sz="2000" b="1" dirty="0">
                <a:latin typeface="微软雅黑" panose="020B0503020204020204" pitchFamily="34" charset="-122"/>
                <a:ea typeface="微软雅黑" panose="020B0503020204020204" pitchFamily="34" charset="-122"/>
              </a:rPr>
              <a:t>架构</a:t>
            </a:r>
            <a:r>
              <a:rPr lang="en-US" altLang="zh-CN" sz="2000" b="1" dirty="0">
                <a:latin typeface="微软雅黑" panose="020B0503020204020204" pitchFamily="34" charset="-122"/>
                <a:ea typeface="微软雅黑" panose="020B0503020204020204" pitchFamily="34" charset="-122"/>
              </a:rPr>
              <a:t>(Browser/Server Architecture)</a:t>
            </a:r>
          </a:p>
        </p:txBody>
      </p:sp>
      <p:pic>
        <p:nvPicPr>
          <p:cNvPr id="10" name="图片 9">
            <a:extLst>
              <a:ext uri="{FF2B5EF4-FFF2-40B4-BE49-F238E27FC236}">
                <a16:creationId xmlns:a16="http://schemas.microsoft.com/office/drawing/2014/main" id="{FE089434-4B01-43D1-9F5C-839997219ADE}"/>
              </a:ext>
            </a:extLst>
          </p:cNvPr>
          <p:cNvPicPr>
            <a:picLocks noChangeAspect="1"/>
          </p:cNvPicPr>
          <p:nvPr/>
        </p:nvPicPr>
        <p:blipFill>
          <a:blip r:embed="rId3"/>
          <a:stretch>
            <a:fillRect/>
          </a:stretch>
        </p:blipFill>
        <p:spPr>
          <a:xfrm>
            <a:off x="3425779" y="2300332"/>
            <a:ext cx="5229175" cy="2701589"/>
          </a:xfrm>
          <a:prstGeom prst="rect">
            <a:avLst/>
          </a:prstGeom>
        </p:spPr>
      </p:pic>
      <p:sp>
        <p:nvSpPr>
          <p:cNvPr id="12" name="文本框 11">
            <a:extLst>
              <a:ext uri="{FF2B5EF4-FFF2-40B4-BE49-F238E27FC236}">
                <a16:creationId xmlns:a16="http://schemas.microsoft.com/office/drawing/2014/main" id="{0B5FA5E1-5694-4676-8111-92E9B3FB031A}"/>
              </a:ext>
            </a:extLst>
          </p:cNvPr>
          <p:cNvSpPr txBox="1"/>
          <p:nvPr/>
        </p:nvSpPr>
        <p:spPr>
          <a:xfrm>
            <a:off x="374885" y="4950264"/>
            <a:ext cx="11097448" cy="1705403"/>
          </a:xfrm>
          <a:prstGeom prst="rect">
            <a:avLst/>
          </a:prstGeom>
          <a:noFill/>
        </p:spPr>
        <p:txBody>
          <a:bodyPr wrap="square">
            <a:spAutoFit/>
          </a:bodyPr>
          <a:lstStyle/>
          <a:p>
            <a:pPr>
              <a:lnSpc>
                <a:spcPct val="150000"/>
              </a:lnSpc>
              <a:spcBef>
                <a:spcPts val="600"/>
              </a:spcBef>
            </a:pPr>
            <a:r>
              <a:rPr lang="en-US" altLang="zh-CN" dirty="0">
                <a:latin typeface="微软雅黑" panose="020B0503020204020204" pitchFamily="34" charset="-122"/>
                <a:ea typeface="微软雅黑" panose="020B0503020204020204" pitchFamily="34" charset="-122"/>
              </a:rPr>
              <a:t>	B/S</a:t>
            </a:r>
            <a:r>
              <a:rPr lang="zh-CN" altLang="en-US" dirty="0">
                <a:latin typeface="微软雅黑" panose="020B0503020204020204" pitchFamily="34" charset="-122"/>
                <a:ea typeface="微软雅黑" panose="020B0503020204020204" pitchFamily="34" charset="-122"/>
              </a:rPr>
              <a:t>架构采取浏览器请求，服务器响应的工作模式。</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B/S</a:t>
            </a:r>
            <a:r>
              <a:rPr lang="zh-CN" altLang="en-US" dirty="0">
                <a:latin typeface="微软雅黑" panose="020B0503020204020204" pitchFamily="34" charset="-122"/>
                <a:ea typeface="微软雅黑" panose="020B0503020204020204" pitchFamily="34" charset="-122"/>
              </a:rPr>
              <a:t>体系结构系统中，用户通过</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浏览器（如</a:t>
            </a:r>
            <a:r>
              <a:rPr lang="en-US" altLang="zh-CN" dirty="0">
                <a:latin typeface="微软雅黑" panose="020B0503020204020204" pitchFamily="34" charset="-122"/>
                <a:ea typeface="微软雅黑" panose="020B0503020204020204" pitchFamily="34" charset="-122"/>
              </a:rPr>
              <a:t>Chrome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IE</a:t>
            </a:r>
            <a:r>
              <a:rPr lang="zh-CN" altLang="en-US" dirty="0">
                <a:latin typeface="微软雅黑" panose="020B0503020204020204" pitchFamily="34" charset="-122"/>
                <a:ea typeface="微软雅黑" panose="020B0503020204020204" pitchFamily="34" charset="-122"/>
              </a:rPr>
              <a:t>等）向</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服务器（如</a:t>
            </a:r>
            <a:r>
              <a:rPr lang="en-US" altLang="zh-CN" dirty="0">
                <a:latin typeface="微软雅黑" panose="020B0503020204020204" pitchFamily="34" charset="-122"/>
                <a:ea typeface="微软雅黑" panose="020B0503020204020204" pitchFamily="34" charset="-122"/>
              </a:rPr>
              <a:t>Nginx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IIS</a:t>
            </a:r>
            <a:r>
              <a:rPr lang="zh-CN" altLang="en-US" dirty="0">
                <a:latin typeface="微软雅黑" panose="020B0503020204020204" pitchFamily="34" charset="-122"/>
                <a:ea typeface="微软雅黑" panose="020B0503020204020204" pitchFamily="34" charset="-122"/>
              </a:rPr>
              <a:t>等）发送请求，服务器接收请求并处理数据，然后将结果返回给浏览器。通常，服务器端运行应用程序，处理用户请求并生成动态内容，而客户端浏览器则负责显示这些内容。</a:t>
            </a:r>
          </a:p>
        </p:txBody>
      </p:sp>
    </p:spTree>
    <p:extLst>
      <p:ext uri="{BB962C8B-B14F-4D97-AF65-F5344CB8AC3E}">
        <p14:creationId xmlns:p14="http://schemas.microsoft.com/office/powerpoint/2010/main" val="2977241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相关知识</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A9A19DF2-667A-4BCE-8096-4EC029DEDD79}"/>
              </a:ext>
            </a:extLst>
          </p:cNvPr>
          <p:cNvSpPr txBox="1"/>
          <p:nvPr/>
        </p:nvSpPr>
        <p:spPr>
          <a:xfrm>
            <a:off x="537919" y="1806739"/>
            <a:ext cx="10899339" cy="50755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文本情感分析算法</a:t>
            </a:r>
            <a:endParaRPr lang="en-US" altLang="zh-CN" sz="2000" b="1"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文本情感分析</a:t>
            </a:r>
            <a:r>
              <a:rPr lang="en-US" altLang="zh-CN" dirty="0">
                <a:latin typeface="微软雅黑" panose="020B0503020204020204" pitchFamily="34" charset="-122"/>
                <a:ea typeface="微软雅黑" panose="020B0503020204020204" pitchFamily="34" charset="-122"/>
              </a:rPr>
              <a:t>(Sentiment Analysis)</a:t>
            </a:r>
            <a:r>
              <a:rPr lang="zh-CN" altLang="en-US" dirty="0">
                <a:latin typeface="微软雅黑" panose="020B0503020204020204" pitchFamily="34" charset="-122"/>
                <a:ea typeface="微软雅黑" panose="020B0503020204020204" pitchFamily="34" charset="-122"/>
              </a:rPr>
              <a:t>是自然语言处理</a:t>
            </a: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方法中常见的应用，也是一个有趣的基本任务，尤其是以提炼文本情绪内容为目的的分类。它是对带有情感色彩的主观性文本进行分析、处理、归纳和推理的过程。</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情感分可以分为基于情感极性的分类和基于情感维度的分类。所谓情感极性分析，指的是对文本进行褒义、贬义、中性的判断。在大多应用场景下，只分为两类。例如对于“喜爱”和“厌恶”这两个词，就属于不同的情感倾向。基于情感维度的分类将文本的情感分为喜欢、愤怒、悲伤、惊喜等多个情感维度。</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情感分析模型分为三种</a:t>
            </a:r>
            <a:endParaRPr lang="en-US" altLang="zh-CN" dirty="0">
              <a:latin typeface="微软雅黑" panose="020B0503020204020204" pitchFamily="34" charset="-122"/>
              <a:ea typeface="微软雅黑" panose="020B0503020204020204" pitchFamily="34" charset="-122"/>
            </a:endParaRPr>
          </a:p>
          <a:p>
            <a:pPr marL="1200150" lvl="2"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sym typeface="Wingdings" panose="05000000000000000000" pitchFamily="2" charset="2"/>
              </a:rPr>
              <a:t>基于词典的情感分析模型：使用情感词典，计算情感分值</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marL="1200150" lvl="2"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sym typeface="Wingdings" panose="05000000000000000000" pitchFamily="2" charset="2"/>
              </a:rPr>
              <a:t>基于机器学习的情感分析模型：使用支持向量机、决策树等分类算法</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marL="1200150" lvl="2"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sym typeface="Wingdings" panose="05000000000000000000" pitchFamily="2" charset="2"/>
              </a:rPr>
              <a:t>深度学习模型：神经网络来实现情感分类</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9552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相关知识</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A9A19DF2-667A-4BCE-8096-4EC029DEDD79}"/>
              </a:ext>
            </a:extLst>
          </p:cNvPr>
          <p:cNvSpPr txBox="1"/>
          <p:nvPr/>
        </p:nvSpPr>
        <p:spPr>
          <a:xfrm>
            <a:off x="537920" y="1806739"/>
            <a:ext cx="11654080"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论文：</a:t>
            </a:r>
            <a:r>
              <a:rPr lang="en-US" altLang="zh-CN" b="1" dirty="0">
                <a:latin typeface="微软雅黑" panose="020B0503020204020204" pitchFamily="34" charset="-122"/>
                <a:ea typeface="微软雅黑" panose="020B0503020204020204" pitchFamily="34" charset="-122"/>
              </a:rPr>
              <a:t> An End-to-end Topic-Enhanced Self-Attention Network for Social Emotion Classification</a:t>
            </a:r>
          </a:p>
        </p:txBody>
      </p:sp>
      <p:sp>
        <p:nvSpPr>
          <p:cNvPr id="9" name="文本框 8">
            <a:extLst>
              <a:ext uri="{FF2B5EF4-FFF2-40B4-BE49-F238E27FC236}">
                <a16:creationId xmlns:a16="http://schemas.microsoft.com/office/drawing/2014/main" id="{993EDDA6-B3F2-46BD-A20F-3470DAF0CC1C}"/>
              </a:ext>
            </a:extLst>
          </p:cNvPr>
          <p:cNvSpPr txBox="1"/>
          <p:nvPr/>
        </p:nvSpPr>
        <p:spPr>
          <a:xfrm>
            <a:off x="537920" y="2318613"/>
            <a:ext cx="5347726" cy="3829062"/>
          </a:xfrm>
          <a:prstGeom prst="rect">
            <a:avLst/>
          </a:prstGeom>
          <a:noFill/>
        </p:spPr>
        <p:txBody>
          <a:bodyPr wrap="square" rtlCol="0">
            <a:spAutoFit/>
          </a:bodyPr>
          <a:lstStyle/>
          <a:p>
            <a:pPr marL="285750" lvl="0" indent="-285750">
              <a:lnSpc>
                <a:spcPct val="150000"/>
              </a:lnSpc>
              <a:spcBef>
                <a:spcPts val="6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简介</a:t>
            </a:r>
            <a:endParaRPr lang="en-US" altLang="zh-CN" b="1"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文章提出了一个端到端主题增强自注意网络（</a:t>
            </a:r>
            <a:r>
              <a:rPr lang="en-US" altLang="zh-CN" dirty="0">
                <a:latin typeface="微软雅黑" panose="020B0503020204020204" pitchFamily="34" charset="-122"/>
                <a:ea typeface="微软雅黑" panose="020B0503020204020204" pitchFamily="34" charset="-122"/>
              </a:rPr>
              <a:t>TESAN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该网络可用于研究文档的情感分类。</a:t>
            </a:r>
            <a:endParaRPr lang="en-US" altLang="zh-CN" dirty="0">
              <a:latin typeface="微软雅黑" panose="020B0503020204020204" pitchFamily="34" charset="-122"/>
              <a:ea typeface="微软雅黑" panose="020B0503020204020204" pitchFamily="34" charset="-122"/>
            </a:endParaRPr>
          </a:p>
          <a:p>
            <a:pPr marL="285750" lvl="0" indent="-285750">
              <a:lnSpc>
                <a:spcPct val="150000"/>
              </a:lnSpc>
              <a:spcBef>
                <a:spcPts val="600"/>
              </a:spcBef>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TESAN</a:t>
            </a:r>
            <a:r>
              <a:rPr lang="zh-CN" altLang="en-US" b="1" dirty="0">
                <a:latin typeface="微软雅黑" panose="020B0503020204020204" pitchFamily="34" charset="-122"/>
                <a:ea typeface="微软雅黑" panose="020B0503020204020204" pitchFamily="34" charset="-122"/>
              </a:rPr>
              <a:t>模型组成</a:t>
            </a:r>
            <a:endParaRPr lang="en-US" altLang="zh-CN" b="1"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神经主题模型</a:t>
            </a:r>
            <a:r>
              <a:rPr lang="en-US" altLang="zh-CN" dirty="0">
                <a:latin typeface="微软雅黑" panose="020B0503020204020204" pitchFamily="34" charset="-122"/>
                <a:ea typeface="微软雅黑" panose="020B0503020204020204" pitchFamily="34" charset="-122"/>
              </a:rPr>
              <a:t>NTM</a:t>
            </a:r>
          </a:p>
          <a:p>
            <a:pPr marL="742950" lvl="1"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主题增强自注意机制</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融合文档向量和文档主题嵌入的融合门</a:t>
            </a:r>
            <a:endParaRPr lang="en-US" altLang="zh-CN"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7F4A351C-21A4-42F1-991D-5FC3AA7FD4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794" y="2603605"/>
            <a:ext cx="5785206" cy="3259079"/>
          </a:xfrm>
          <a:prstGeom prst="rect">
            <a:avLst/>
          </a:prstGeom>
        </p:spPr>
      </p:pic>
    </p:spTree>
    <p:extLst>
      <p:ext uri="{BB962C8B-B14F-4D97-AF65-F5344CB8AC3E}">
        <p14:creationId xmlns:p14="http://schemas.microsoft.com/office/powerpoint/2010/main" val="2129043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相关知识</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993EDDA6-B3F2-46BD-A20F-3470DAF0CC1C}"/>
              </a:ext>
            </a:extLst>
          </p:cNvPr>
          <p:cNvSpPr txBox="1"/>
          <p:nvPr/>
        </p:nvSpPr>
        <p:spPr>
          <a:xfrm>
            <a:off x="537919" y="1975717"/>
            <a:ext cx="11131565" cy="1443793"/>
          </a:xfrm>
          <a:prstGeom prst="rect">
            <a:avLst/>
          </a:prstGeom>
          <a:noFill/>
        </p:spPr>
        <p:txBody>
          <a:bodyPr wrap="square" rtlCol="0">
            <a:spAutoFit/>
          </a:bodyPr>
          <a:lstStyle/>
          <a:p>
            <a:pPr marL="285750" lvl="0" indent="-285750">
              <a:lnSpc>
                <a:spcPct val="150000"/>
              </a:lnSpc>
              <a:spcBef>
                <a:spcPts val="6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神经主题模型</a:t>
            </a:r>
            <a:r>
              <a:rPr lang="en-US" altLang="zh-CN" b="1" dirty="0">
                <a:latin typeface="微软雅黑" panose="020B0503020204020204" pitchFamily="34" charset="-122"/>
                <a:ea typeface="微软雅黑" panose="020B0503020204020204" pitchFamily="34" charset="-122"/>
              </a:rPr>
              <a:t>NTM</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Neural Topic Model</a:t>
            </a:r>
            <a:r>
              <a:rPr lang="zh-CN" altLang="en-US" b="1"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NTM</a:t>
            </a:r>
            <a:r>
              <a:rPr lang="zh-CN" altLang="en-US" dirty="0">
                <a:latin typeface="微软雅黑" panose="020B0503020204020204" pitchFamily="34" charset="-122"/>
                <a:ea typeface="微软雅黑" panose="020B0503020204020204" pitchFamily="34" charset="-122"/>
              </a:rPr>
              <a:t>从文档中学习主题信息，并为每个文档生成主题嵌入（</a:t>
            </a:r>
            <a:r>
              <a:rPr lang="en-US" altLang="zh-CN" dirty="0">
                <a:latin typeface="微软雅黑" panose="020B0503020204020204" pitchFamily="34" charset="-122"/>
                <a:ea typeface="微软雅黑" panose="020B0503020204020204" pitchFamily="34" charset="-122"/>
              </a:rPr>
              <a:t>embedding</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lvl="0" indent="-285750">
              <a:lnSpc>
                <a:spcPct val="150000"/>
              </a:lnSpc>
              <a:spcBef>
                <a:spcPts val="600"/>
              </a:spcBef>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7F4A351C-21A4-42F1-991D-5FC3AA7FD4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4471" y="2964861"/>
            <a:ext cx="4985007" cy="2808289"/>
          </a:xfrm>
          <a:prstGeom prst="rect">
            <a:avLst/>
          </a:prstGeom>
        </p:spPr>
      </p:pic>
      <p:sp>
        <p:nvSpPr>
          <p:cNvPr id="10" name="文本框 9">
            <a:extLst>
              <a:ext uri="{FF2B5EF4-FFF2-40B4-BE49-F238E27FC236}">
                <a16:creationId xmlns:a16="http://schemas.microsoft.com/office/drawing/2014/main" id="{BFD18DED-437A-4226-921C-9CAF4FBBF551}"/>
              </a:ext>
            </a:extLst>
          </p:cNvPr>
          <p:cNvSpPr txBox="1"/>
          <p:nvPr/>
        </p:nvSpPr>
        <p:spPr>
          <a:xfrm>
            <a:off x="537919" y="3002075"/>
            <a:ext cx="7910621" cy="3906006"/>
          </a:xfrm>
          <a:prstGeom prst="rect">
            <a:avLst/>
          </a:prstGeom>
          <a:noFill/>
        </p:spPr>
        <p:txBody>
          <a:bodyPr wrap="square">
            <a:spAutoFit/>
          </a:bodyPr>
          <a:lstStyle/>
          <a:p>
            <a:pPr marL="285750" lvl="0" indent="-285750">
              <a:lnSpc>
                <a:spcPct val="150000"/>
              </a:lnSpc>
              <a:spcBef>
                <a:spcPts val="6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主题增强自注意机制（</a:t>
            </a:r>
            <a:r>
              <a:rPr lang="en-US" altLang="zh-CN" b="1" dirty="0">
                <a:latin typeface="微软雅黑" panose="020B0503020204020204" pitchFamily="34" charset="-122"/>
                <a:ea typeface="微软雅黑" panose="020B0503020204020204" pitchFamily="34" charset="-122"/>
              </a:rPr>
              <a:t>Topic-Enhanced Self-Attention</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将语义信息和主题信息同时编码为文档向量</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self-attention</a:t>
            </a:r>
            <a:r>
              <a:rPr lang="zh-CN" altLang="en-US" dirty="0">
                <a:latin typeface="微软雅黑" panose="020B0503020204020204" pitchFamily="34" charset="-122"/>
                <a:ea typeface="微软雅黑" panose="020B0503020204020204" pitchFamily="34" charset="-122"/>
              </a:rPr>
              <a:t>层：学习每个单词的上下文感知向量</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topical attention</a:t>
            </a:r>
            <a:r>
              <a:rPr lang="zh-CN" altLang="en-US" dirty="0">
                <a:latin typeface="微软雅黑" panose="020B0503020204020204" pitchFamily="34" charset="-122"/>
                <a:ea typeface="微软雅黑" panose="020B0503020204020204" pitchFamily="34" charset="-122"/>
              </a:rPr>
              <a:t>层：获得文档语义向量</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spcBef>
                <a:spcPts val="6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融合门（</a:t>
            </a:r>
            <a:r>
              <a:rPr lang="en-US" altLang="zh-CN" b="1" dirty="0">
                <a:latin typeface="微软雅黑" panose="020B0503020204020204" pitchFamily="34" charset="-122"/>
                <a:ea typeface="微软雅黑" panose="020B0503020204020204" pitchFamily="34" charset="-122"/>
              </a:rPr>
              <a:t>Fusion Gate</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利用融合门机制将文档主题向量与语义向量融合</a:t>
            </a:r>
          </a:p>
          <a:p>
            <a:pPr marL="285750" indent="-285750">
              <a:lnSpc>
                <a:spcPct val="150000"/>
              </a:lnSpc>
              <a:spcBef>
                <a:spcPts val="6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情绪标签</a:t>
            </a:r>
            <a:endParaRPr lang="en-US" altLang="zh-CN" b="1"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anger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disgust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fear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joy</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sadness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surprise</a:t>
            </a:r>
          </a:p>
        </p:txBody>
      </p:sp>
    </p:spTree>
    <p:extLst>
      <p:ext uri="{BB962C8B-B14F-4D97-AF65-F5344CB8AC3E}">
        <p14:creationId xmlns:p14="http://schemas.microsoft.com/office/powerpoint/2010/main" val="528758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相关知识</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A9A19DF2-667A-4BCE-8096-4EC029DEDD79}"/>
              </a:ext>
            </a:extLst>
          </p:cNvPr>
          <p:cNvSpPr txBox="1"/>
          <p:nvPr/>
        </p:nvSpPr>
        <p:spPr>
          <a:xfrm>
            <a:off x="374885" y="1800708"/>
            <a:ext cx="6714018" cy="49962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情绪分析的结构统计形式</a:t>
            </a:r>
            <a:endParaRPr lang="en-US" altLang="zh-CN" sz="20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3346CF8-9A61-4AC6-BB7F-D38F0749400D}"/>
              </a:ext>
            </a:extLst>
          </p:cNvPr>
          <p:cNvSpPr txBox="1"/>
          <p:nvPr/>
        </p:nvSpPr>
        <p:spPr>
          <a:xfrm>
            <a:off x="678932" y="2300332"/>
            <a:ext cx="6559575"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我们可以将一个热帖下所有评论的情绪分类的占比绘制成上图所示的饼状图，还可以将负面情绪标签饼状图单独绘制。</a:t>
            </a:r>
          </a:p>
        </p:txBody>
      </p:sp>
      <p:pic>
        <p:nvPicPr>
          <p:cNvPr id="7" name="图片 6">
            <a:extLst>
              <a:ext uri="{FF2B5EF4-FFF2-40B4-BE49-F238E27FC236}">
                <a16:creationId xmlns:a16="http://schemas.microsoft.com/office/drawing/2014/main" id="{0731A8D0-CD87-4131-B46D-1B9DD4220A06}"/>
              </a:ext>
            </a:extLst>
          </p:cNvPr>
          <p:cNvPicPr>
            <a:picLocks noChangeAspect="1"/>
          </p:cNvPicPr>
          <p:nvPr/>
        </p:nvPicPr>
        <p:blipFill>
          <a:blip r:embed="rId3"/>
          <a:stretch>
            <a:fillRect/>
          </a:stretch>
        </p:blipFill>
        <p:spPr>
          <a:xfrm>
            <a:off x="628557" y="3246107"/>
            <a:ext cx="3604506" cy="1505001"/>
          </a:xfrm>
          <a:prstGeom prst="rect">
            <a:avLst/>
          </a:prstGeom>
        </p:spPr>
      </p:pic>
      <p:pic>
        <p:nvPicPr>
          <p:cNvPr id="11" name="图片 10">
            <a:extLst>
              <a:ext uri="{FF2B5EF4-FFF2-40B4-BE49-F238E27FC236}">
                <a16:creationId xmlns:a16="http://schemas.microsoft.com/office/drawing/2014/main" id="{7CA6BA2B-883C-47D9-B000-5EC803B9117D}"/>
              </a:ext>
            </a:extLst>
          </p:cNvPr>
          <p:cNvPicPr>
            <a:picLocks noChangeAspect="1"/>
          </p:cNvPicPr>
          <p:nvPr/>
        </p:nvPicPr>
        <p:blipFill>
          <a:blip r:embed="rId4"/>
          <a:stretch>
            <a:fillRect/>
          </a:stretch>
        </p:blipFill>
        <p:spPr>
          <a:xfrm>
            <a:off x="4336026" y="3276984"/>
            <a:ext cx="2088372" cy="1443246"/>
          </a:xfrm>
          <a:prstGeom prst="rect">
            <a:avLst/>
          </a:prstGeom>
          <a:ln>
            <a:solidFill>
              <a:schemeClr val="accent6">
                <a:lumMod val="75000"/>
              </a:schemeClr>
            </a:solidFill>
          </a:ln>
        </p:spPr>
      </p:pic>
      <p:pic>
        <p:nvPicPr>
          <p:cNvPr id="13" name="图片 12">
            <a:extLst>
              <a:ext uri="{FF2B5EF4-FFF2-40B4-BE49-F238E27FC236}">
                <a16:creationId xmlns:a16="http://schemas.microsoft.com/office/drawing/2014/main" id="{86F8C41B-E473-4D36-81E6-D3CEAE2E13B7}"/>
              </a:ext>
            </a:extLst>
          </p:cNvPr>
          <p:cNvPicPr>
            <a:picLocks noChangeAspect="1"/>
          </p:cNvPicPr>
          <p:nvPr/>
        </p:nvPicPr>
        <p:blipFill>
          <a:blip r:embed="rId5"/>
          <a:stretch>
            <a:fillRect/>
          </a:stretch>
        </p:blipFill>
        <p:spPr>
          <a:xfrm>
            <a:off x="7876122" y="3276984"/>
            <a:ext cx="3604506" cy="3156432"/>
          </a:xfrm>
          <a:prstGeom prst="rect">
            <a:avLst/>
          </a:prstGeom>
          <a:ln>
            <a:solidFill>
              <a:schemeClr val="accent6">
                <a:lumMod val="75000"/>
              </a:schemeClr>
            </a:solidFill>
          </a:ln>
        </p:spPr>
      </p:pic>
      <p:sp>
        <p:nvSpPr>
          <p:cNvPr id="14" name="文本框 13">
            <a:extLst>
              <a:ext uri="{FF2B5EF4-FFF2-40B4-BE49-F238E27FC236}">
                <a16:creationId xmlns:a16="http://schemas.microsoft.com/office/drawing/2014/main" id="{830BE3B8-EBC0-4818-9E9D-72280B3D8029}"/>
              </a:ext>
            </a:extLst>
          </p:cNvPr>
          <p:cNvSpPr txBox="1"/>
          <p:nvPr/>
        </p:nvSpPr>
        <p:spPr>
          <a:xfrm>
            <a:off x="7286948" y="2300331"/>
            <a:ext cx="4994699"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如果爬取的信息包括地理位置，可以绘制情绪分布地图。</a:t>
            </a:r>
          </a:p>
        </p:txBody>
      </p:sp>
      <p:sp>
        <p:nvSpPr>
          <p:cNvPr id="17" name="文本框 16">
            <a:extLst>
              <a:ext uri="{FF2B5EF4-FFF2-40B4-BE49-F238E27FC236}">
                <a16:creationId xmlns:a16="http://schemas.microsoft.com/office/drawing/2014/main" id="{DA88D575-1043-444B-8F4E-09E78D89C328}"/>
              </a:ext>
            </a:extLst>
          </p:cNvPr>
          <p:cNvSpPr txBox="1"/>
          <p:nvPr/>
        </p:nvSpPr>
        <p:spPr>
          <a:xfrm>
            <a:off x="678933" y="4995301"/>
            <a:ext cx="6105922"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对于单条评论，可以绘制其预测的情绪分类标签的概率。</a:t>
            </a:r>
          </a:p>
        </p:txBody>
      </p:sp>
      <p:pic>
        <p:nvPicPr>
          <p:cNvPr id="18" name="图片 17">
            <a:extLst>
              <a:ext uri="{FF2B5EF4-FFF2-40B4-BE49-F238E27FC236}">
                <a16:creationId xmlns:a16="http://schemas.microsoft.com/office/drawing/2014/main" id="{759C19EE-DEC5-4F1F-A5CF-B14A422CFC4D}"/>
              </a:ext>
            </a:extLst>
          </p:cNvPr>
          <p:cNvPicPr>
            <a:picLocks noChangeAspect="1"/>
          </p:cNvPicPr>
          <p:nvPr/>
        </p:nvPicPr>
        <p:blipFill>
          <a:blip r:embed="rId6"/>
          <a:stretch>
            <a:fillRect/>
          </a:stretch>
        </p:blipFill>
        <p:spPr>
          <a:xfrm>
            <a:off x="1488666" y="5495504"/>
            <a:ext cx="4486456" cy="1167479"/>
          </a:xfrm>
          <a:prstGeom prst="rect">
            <a:avLst/>
          </a:prstGeom>
          <a:ln>
            <a:solidFill>
              <a:schemeClr val="accent6">
                <a:lumMod val="75000"/>
              </a:schemeClr>
            </a:solidFill>
          </a:ln>
        </p:spPr>
      </p:pic>
    </p:spTree>
    <p:extLst>
      <p:ext uri="{BB962C8B-B14F-4D97-AF65-F5344CB8AC3E}">
        <p14:creationId xmlns:p14="http://schemas.microsoft.com/office/powerpoint/2010/main" val="2925967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相关信息</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E7C17455-84AB-439C-B81F-513CAF0028DB}"/>
              </a:ext>
            </a:extLst>
          </p:cNvPr>
          <p:cNvSpPr txBox="1"/>
          <p:nvPr/>
        </p:nvSpPr>
        <p:spPr>
          <a:xfrm>
            <a:off x="423436" y="1806739"/>
            <a:ext cx="11695991" cy="5152501"/>
          </a:xfrm>
          <a:prstGeom prst="rect">
            <a:avLst/>
          </a:prstGeom>
          <a:noFill/>
        </p:spPr>
        <p:txBody>
          <a:bodyPr wrap="square">
            <a:spAutoFit/>
          </a:bodyPr>
          <a:lstStyle/>
          <a:p>
            <a:pPr marL="285750" indent="-285750">
              <a:lnSpc>
                <a:spcPct val="150000"/>
              </a:lnSpc>
              <a:spcBef>
                <a:spcPts val="600"/>
              </a:spcBef>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An End-to-end Topic-Enhanced Self-Attention Network for Social Emotion Classification</a:t>
            </a:r>
          </a:p>
          <a:p>
            <a:pPr marL="742950" lvl="1"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论文地址</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sz="1200" dirty="0">
                <a:latin typeface="Arial" panose="020B0604020202020204" pitchFamily="34" charset="0"/>
                <a:cs typeface="Arial" panose="020B0604020202020204" pitchFamily="34" charset="0"/>
                <a:hlinkClick r:id="rId3"/>
              </a:rPr>
              <a:t> </a:t>
            </a:r>
            <a:r>
              <a:rPr lang="en-US" altLang="zh-CN" dirty="0">
                <a:latin typeface="Arial" panose="020B0604020202020204" pitchFamily="34" charset="0"/>
                <a:cs typeface="Arial" panose="020B0604020202020204" pitchFamily="34" charset="0"/>
                <a:hlinkClick r:id="rId3"/>
              </a:rPr>
              <a:t>An End-to-end Topic-Enhanced Self-Attention Network for Social Emotion Classification (acm.org)</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742950" lvl="1"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开源代码：</a:t>
            </a:r>
            <a:r>
              <a:rPr lang="en-US"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4"/>
              </a:rPr>
              <a:t>https://github.com/HustMinsLab/TESAN</a:t>
            </a:r>
            <a:r>
              <a:rPr lang="en-US" altLang="zh-CN" dirty="0">
                <a:latin typeface="微软雅黑" panose="020B0503020204020204" pitchFamily="34" charset="-122"/>
                <a:ea typeface="微软雅黑" panose="020B0503020204020204" pitchFamily="34" charset="-122"/>
              </a:rPr>
              <a:t> </a:t>
            </a:r>
          </a:p>
          <a:p>
            <a:pPr marL="285750" indent="-285750">
              <a:lnSpc>
                <a:spcPct val="150000"/>
              </a:lnSpc>
              <a:spcBef>
                <a:spcPts val="600"/>
              </a:spcBef>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Encoding Syntactic Dependency and Topical Information for Social Emotion Classification</a:t>
            </a:r>
          </a:p>
          <a:p>
            <a:pPr marL="742950" lvl="1"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论文地址：</a:t>
            </a:r>
            <a:r>
              <a:rPr lang="en-US" altLang="zh-CN" sz="1200" dirty="0">
                <a:hlinkClick r:id="rId3"/>
              </a:rPr>
              <a:t> </a:t>
            </a:r>
            <a:r>
              <a:rPr lang="en-US" altLang="zh-CN" dirty="0">
                <a:hlinkClick r:id="rId5"/>
              </a:rPr>
              <a:t>Encoding Syntactic Dependency and Topical Information for Social Emotion Classification (acm.org)</a:t>
            </a:r>
            <a:endParaRPr lang="en-US" altLang="zh-CN" dirty="0"/>
          </a:p>
          <a:p>
            <a:pPr marL="742950" lvl="1"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开源代码：</a:t>
            </a:r>
            <a:r>
              <a:rPr lang="en-US" altLang="zh-CN" dirty="0">
                <a:latin typeface="微软雅黑" panose="020B0503020204020204" pitchFamily="34" charset="-122"/>
                <a:ea typeface="微软雅黑" panose="020B0503020204020204" pitchFamily="34" charset="-122"/>
                <a:hlinkClick r:id="rId6"/>
              </a:rPr>
              <a:t>https://github.com/HustMinsLab/Gated-DRGT</a:t>
            </a:r>
            <a:r>
              <a:rPr lang="en-US" altLang="zh-CN"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spcBef>
                <a:spcPts val="600"/>
              </a:spcBef>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MINSLAB</a:t>
            </a:r>
            <a:r>
              <a:rPr lang="zh-CN" altLang="en-US" b="1" dirty="0">
                <a:latin typeface="微软雅黑" panose="020B0503020204020204" pitchFamily="34" charset="-122"/>
                <a:ea typeface="微软雅黑" panose="020B0503020204020204" pitchFamily="34" charset="-122"/>
              </a:rPr>
              <a:t>相关开源代码</a:t>
            </a:r>
            <a:endParaRPr lang="en-US" altLang="zh-CN" b="1"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hlinkClick r:id="rId7"/>
              </a:rPr>
              <a:t>https://mp.weixin.qq.com/s?__biz=Mzg5NDExMDI3NA==&amp;mid=2247486909&amp;idx=1&amp;sn=2f546936f13ff663d077cdc5bf52fdf7&amp;chksm=c025d290f7525b86b6c1988d8038699d7d6258e225e9eb19bdc001209e50e5682c7bdfa106e5&amp;token=187137314&amp;lang=zh_CN#rd</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5188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基本要求</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6" name="文本框 5"/>
          <p:cNvSpPr txBox="1"/>
          <p:nvPr/>
        </p:nvSpPr>
        <p:spPr>
          <a:xfrm>
            <a:off x="1103159" y="1805194"/>
            <a:ext cx="9562009" cy="4013727"/>
          </a:xfrm>
          <a:prstGeom prst="rect">
            <a:avLst/>
          </a:prstGeom>
          <a:noFill/>
        </p:spPr>
        <p:txBody>
          <a:bodyPr wrap="square" rtlCol="0">
            <a:spAutoFit/>
          </a:bodyPr>
          <a:lstStyle/>
          <a:p>
            <a:pPr marL="285750" lvl="0"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合理设计网页布局，包括：爬取信息上传区，热帖基本信息展示区，爬取评论分析结果展示区等；设计一个菜单作为初始界面。</a:t>
            </a:r>
          </a:p>
          <a:p>
            <a:pPr marL="285750" lvl="0"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爬取信息上传区，在该区域内上传爬取的某一网页的信息（</a:t>
            </a:r>
            <a:r>
              <a:rPr lang="en-US" altLang="zh-CN" dirty="0">
                <a:latin typeface="微软雅黑" panose="020B0503020204020204" pitchFamily="34" charset="-122"/>
                <a:ea typeface="微软雅黑" panose="020B0503020204020204" pitchFamily="34" charset="-122"/>
              </a:rPr>
              <a:t>csv/xlsx/txt</a:t>
            </a:r>
            <a:r>
              <a:rPr lang="zh-CN" altLang="en-US" dirty="0">
                <a:latin typeface="微软雅黑" panose="020B0503020204020204" pitchFamily="34" charset="-122"/>
                <a:ea typeface="微软雅黑" panose="020B0503020204020204" pitchFamily="34" charset="-122"/>
              </a:rPr>
              <a:t>类型等），该信息包括热帖的基本信息以及评论等。</a:t>
            </a:r>
          </a:p>
          <a:p>
            <a:pPr marL="285750" lvl="0"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热帖基本信息展示区，展示爬取热帖的基本信息，包括标题，主题，点赞转发数等。</a:t>
            </a:r>
          </a:p>
          <a:p>
            <a:pPr marL="285750" lvl="0"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爬取评论分析结果展示区，展示所爬取热帖的所有评论，以及该评论的情感分析结果；另外，还需在网页端显示相关数据可视化分析，如评论总体情感倾向分析图，相关词云图，评论用户分析图（如用户等级或用户类型等）等，要求绘制不少于两种不同类型的可视化图表。</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8914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基本要求</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6" name="文本框 5"/>
          <p:cNvSpPr txBox="1"/>
          <p:nvPr/>
        </p:nvSpPr>
        <p:spPr>
          <a:xfrm>
            <a:off x="1103159" y="1805194"/>
            <a:ext cx="9562009" cy="3413563"/>
          </a:xfrm>
          <a:prstGeom prst="rect">
            <a:avLst/>
          </a:prstGeom>
          <a:noFill/>
        </p:spPr>
        <p:txBody>
          <a:bodyPr wrap="square" rtlCol="0">
            <a:spAutoFit/>
          </a:bodyPr>
          <a:lstStyle/>
          <a:p>
            <a:pPr marL="285750" lvl="0"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系统需通过数据库实现信息的存储与交互。</a:t>
            </a:r>
          </a:p>
          <a:p>
            <a:pPr marL="285750" lvl="0"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系统仅针对新浪微博设计</a:t>
            </a:r>
          </a:p>
          <a:p>
            <a:pPr marL="285750" lvl="0"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实现评论分析的两种方式：</a:t>
            </a:r>
          </a:p>
          <a:p>
            <a:pPr marL="742950" lvl="1" indent="-285750">
              <a:lnSpc>
                <a:spcPct val="150000"/>
              </a:lnSpc>
              <a:spcBef>
                <a:spcPts val="6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手动输入一条评论，直接分析并展示该评论的分析结果。</a:t>
            </a:r>
          </a:p>
          <a:p>
            <a:pPr marL="742950" lvl="1" indent="-285750">
              <a:lnSpc>
                <a:spcPct val="150000"/>
              </a:lnSpc>
              <a:spcBef>
                <a:spcPts val="6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爬取热帖的所有评论后统一分析，并展示所有评论的分析结果。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实现一种文本情感分析模型，对文本进行多标签情感分类</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请对模型的输入输出格式作出相关说明</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339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目录</a:t>
            </a:r>
            <a:endParaRPr lang="en-US" altLang="zh-CN" dirty="0">
              <a:latin typeface="Microsoft YaHei UI" panose="020B0503020204020204" pitchFamily="34" charset="-122"/>
              <a:ea typeface="Microsoft YaHei UI" panose="020B0503020204020204" pitchFamily="34" charset="-122"/>
            </a:endParaRPr>
          </a:p>
        </p:txBody>
      </p:sp>
      <p:sp>
        <p:nvSpPr>
          <p:cNvPr id="7" name="椭圆 6"/>
          <p:cNvSpPr/>
          <p:nvPr/>
        </p:nvSpPr>
        <p:spPr>
          <a:xfrm>
            <a:off x="3742891" y="2760833"/>
            <a:ext cx="1749937" cy="1749937"/>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8" name="矩形 7" descr="Bar graph with downward trend"/>
          <p:cNvSpPr/>
          <p:nvPr/>
        </p:nvSpPr>
        <p:spPr>
          <a:xfrm>
            <a:off x="4115828" y="3133771"/>
            <a:ext cx="1004062" cy="100406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9" name="任意多边形 8"/>
          <p:cNvSpPr/>
          <p:nvPr/>
        </p:nvSpPr>
        <p:spPr>
          <a:xfrm>
            <a:off x="3183484" y="5055833"/>
            <a:ext cx="2868750" cy="720000"/>
          </a:xfrm>
          <a:custGeom>
            <a:avLst/>
            <a:gdLst>
              <a:gd name="connsiteX0" fmla="*/ 0 w 2868750"/>
              <a:gd name="connsiteY0" fmla="*/ 0 h 720000"/>
              <a:gd name="connsiteX1" fmla="*/ 2868750 w 2868750"/>
              <a:gd name="connsiteY1" fmla="*/ 0 h 720000"/>
              <a:gd name="connsiteX2" fmla="*/ 2868750 w 2868750"/>
              <a:gd name="connsiteY2" fmla="*/ 720000 h 720000"/>
              <a:gd name="connsiteX3" fmla="*/ 0 w 2868750"/>
              <a:gd name="connsiteY3" fmla="*/ 720000 h 720000"/>
              <a:gd name="connsiteX4" fmla="*/ 0 w 286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750" h="720000">
                <a:moveTo>
                  <a:pt x="0" y="0"/>
                </a:moveTo>
                <a:lnTo>
                  <a:pt x="2868750" y="0"/>
                </a:lnTo>
                <a:lnTo>
                  <a:pt x="286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0" anchor="t" anchorCtr="0">
            <a:noAutofit/>
          </a:bodyPr>
          <a:lstStyle/>
          <a:p>
            <a:pPr lvl="0" algn="ctr" defTabSz="1066800" rtl="0">
              <a:lnSpc>
                <a:spcPct val="100000"/>
              </a:lnSpc>
              <a:spcBef>
                <a:spcPct val="0"/>
              </a:spcBef>
              <a:spcAft>
                <a:spcPct val="35000"/>
              </a:spcAft>
              <a:defRPr cap="all"/>
            </a:pPr>
            <a:r>
              <a:rPr lang="zh-CN" altLang="en-US" sz="2800" kern="1200" noProof="0" dirty="0">
                <a:latin typeface="Microsoft YaHei UI" panose="020B0503020204020204" pitchFamily="34" charset="-122"/>
                <a:ea typeface="Microsoft YaHei UI" panose="020B0503020204020204" pitchFamily="34" charset="-122"/>
              </a:rPr>
              <a:t>任务说明</a:t>
            </a:r>
            <a:endParaRPr lang="en-US" altLang="zh-CN" sz="2800" kern="1200" noProof="0" dirty="0">
              <a:latin typeface="Microsoft YaHei UI" panose="020B0503020204020204" pitchFamily="34" charset="-122"/>
              <a:ea typeface="Microsoft YaHei UI" panose="020B0503020204020204" pitchFamily="34" charset="-122"/>
            </a:endParaRPr>
          </a:p>
        </p:txBody>
      </p:sp>
      <p:sp>
        <p:nvSpPr>
          <p:cNvPr id="10" name="椭圆 9"/>
          <p:cNvSpPr/>
          <p:nvPr/>
        </p:nvSpPr>
        <p:spPr>
          <a:xfrm>
            <a:off x="7113672" y="2760833"/>
            <a:ext cx="1749937" cy="1749937"/>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1" name="矩形 10" descr="Presentation with bar chart"/>
          <p:cNvSpPr/>
          <p:nvPr/>
        </p:nvSpPr>
        <p:spPr>
          <a:xfrm>
            <a:off x="7486609" y="3133771"/>
            <a:ext cx="1004062" cy="100406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2" name="任意多边形 11"/>
          <p:cNvSpPr/>
          <p:nvPr/>
        </p:nvSpPr>
        <p:spPr>
          <a:xfrm>
            <a:off x="6554266" y="5055833"/>
            <a:ext cx="2868750" cy="720000"/>
          </a:xfrm>
          <a:custGeom>
            <a:avLst/>
            <a:gdLst>
              <a:gd name="connsiteX0" fmla="*/ 0 w 2868750"/>
              <a:gd name="connsiteY0" fmla="*/ 0 h 720000"/>
              <a:gd name="connsiteX1" fmla="*/ 2868750 w 2868750"/>
              <a:gd name="connsiteY1" fmla="*/ 0 h 720000"/>
              <a:gd name="connsiteX2" fmla="*/ 2868750 w 2868750"/>
              <a:gd name="connsiteY2" fmla="*/ 720000 h 720000"/>
              <a:gd name="connsiteX3" fmla="*/ 0 w 2868750"/>
              <a:gd name="connsiteY3" fmla="*/ 720000 h 720000"/>
              <a:gd name="connsiteX4" fmla="*/ 0 w 2868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750" h="720000">
                <a:moveTo>
                  <a:pt x="0" y="0"/>
                </a:moveTo>
                <a:lnTo>
                  <a:pt x="2868750" y="0"/>
                </a:lnTo>
                <a:lnTo>
                  <a:pt x="2868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0" anchor="t" anchorCtr="0">
            <a:noAutofit/>
          </a:bodyPr>
          <a:lstStyle/>
          <a:p>
            <a:pPr lvl="0" algn="ctr" defTabSz="1066800" rtl="0">
              <a:lnSpc>
                <a:spcPct val="100000"/>
              </a:lnSpc>
              <a:spcBef>
                <a:spcPct val="0"/>
              </a:spcBef>
              <a:spcAft>
                <a:spcPct val="35000"/>
              </a:spcAft>
            </a:pPr>
            <a:r>
              <a:rPr lang="zh-CN" altLang="en-US" sz="2800" kern="1200" noProof="0" dirty="0">
                <a:latin typeface="Microsoft YaHei UI" panose="020B0503020204020204" pitchFamily="34" charset="-122"/>
                <a:ea typeface="Microsoft YaHei UI" panose="020B0503020204020204" pitchFamily="34" charset="-122"/>
              </a:rPr>
              <a:t>考核与评分</a:t>
            </a:r>
            <a:endParaRPr lang="en-US" altLang="zh-CN" sz="2800" kern="1200" noProof="0" dirty="0">
              <a:latin typeface="Microsoft YaHei UI" panose="020B0503020204020204" pitchFamily="34" charset="-122"/>
              <a:ea typeface="Microsoft YaHei UI" panose="020B0503020204020204" pitchFamily="34" charset="-122"/>
            </a:endParaRPr>
          </a:p>
        </p:txBody>
      </p:sp>
      <p:sp>
        <p:nvSpPr>
          <p:cNvPr id="4" name="文本框 3"/>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Tree>
    <p:extLst>
      <p:ext uri="{BB962C8B-B14F-4D97-AF65-F5344CB8AC3E}">
        <p14:creationId xmlns:p14="http://schemas.microsoft.com/office/powerpoint/2010/main" val="1447422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选做要求</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6" name="文本框 5"/>
          <p:cNvSpPr txBox="1"/>
          <p:nvPr/>
        </p:nvSpPr>
        <p:spPr>
          <a:xfrm>
            <a:off x="1639690" y="2381030"/>
            <a:ext cx="8912619" cy="1859292"/>
          </a:xfrm>
          <a:prstGeom prst="rect">
            <a:avLst/>
          </a:prstGeom>
          <a:noFill/>
        </p:spPr>
        <p:txBody>
          <a:bodyPr wrap="square" rtlCol="0">
            <a:spAutoFit/>
          </a:bodyPr>
          <a:lstStyle/>
          <a:p>
            <a:pPr marL="342900" lvl="0" indent="-342900" algn="l">
              <a:lnSpc>
                <a:spcPct val="150000"/>
              </a:lnSpc>
              <a:spcAft>
                <a:spcPts val="600"/>
              </a:spcAft>
              <a:buFont typeface="Arial" panose="020B0604020202020204" pitchFamily="34" charset="0"/>
              <a:buChar char="•"/>
              <a:tabLst>
                <a:tab pos="266700" algn="l"/>
              </a:tabLst>
            </a:pPr>
            <a:r>
              <a:rPr lang="zh-CN" altLang="zh-CN" dirty="0">
                <a:latin typeface="微软雅黑" panose="020B0503020204020204" pitchFamily="34" charset="-122"/>
                <a:ea typeface="微软雅黑" panose="020B0503020204020204" pitchFamily="34" charset="-122"/>
              </a:rPr>
              <a:t>将爬虫代码集成到软件系统中，即在页面上输入网址即可进行爬取。</a:t>
            </a:r>
          </a:p>
          <a:p>
            <a:pPr marL="342900" lvl="0" indent="-342900" algn="l">
              <a:lnSpc>
                <a:spcPct val="150000"/>
              </a:lnSpc>
              <a:spcAft>
                <a:spcPts val="600"/>
              </a:spcAft>
              <a:buFont typeface="Arial" panose="020B0604020202020204" pitchFamily="34" charset="0"/>
              <a:buChar char="•"/>
              <a:tabLst>
                <a:tab pos="266700" algn="l"/>
              </a:tabLst>
            </a:pPr>
            <a:r>
              <a:rPr lang="zh-CN" altLang="zh-CN" dirty="0">
                <a:latin typeface="微软雅黑" panose="020B0503020204020204" pitchFamily="34" charset="-122"/>
                <a:ea typeface="微软雅黑" panose="020B0503020204020204" pitchFamily="34" charset="-122"/>
              </a:rPr>
              <a:t>阅读</a:t>
            </a:r>
            <a:r>
              <a:rPr lang="zh-CN" altLang="en-US" dirty="0">
                <a:latin typeface="微软雅黑" panose="020B0503020204020204" pitchFamily="34" charset="-122"/>
                <a:ea typeface="微软雅黑" panose="020B0503020204020204" pitchFamily="34" charset="-122"/>
              </a:rPr>
              <a:t>近</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年内的</a:t>
            </a:r>
            <a:r>
              <a:rPr lang="zh-CN" altLang="zh-CN" dirty="0">
                <a:latin typeface="微软雅黑" panose="020B0503020204020204" pitchFamily="34" charset="-122"/>
                <a:ea typeface="微软雅黑" panose="020B0503020204020204" pitchFamily="34" charset="-122"/>
              </a:rPr>
              <a:t>文本情感分析的相关论文，实现一种文本情感分析模型</a:t>
            </a:r>
            <a:r>
              <a:rPr lang="zh-CN" altLang="en-US" dirty="0">
                <a:latin typeface="微软雅黑" panose="020B0503020204020204" pitchFamily="34" charset="-122"/>
                <a:ea typeface="微软雅黑" panose="020B0503020204020204" pitchFamily="34" charset="-122"/>
              </a:rPr>
              <a:t>，需要对模型输入输出格式、所使用的的数据集、模型结构进行相关说明</a:t>
            </a:r>
            <a:r>
              <a:rPr lang="zh-CN" altLang="zh-CN" dirty="0">
                <a:latin typeface="微软雅黑" panose="020B0503020204020204" pitchFamily="34" charset="-122"/>
                <a:ea typeface="微软雅黑" panose="020B0503020204020204" pitchFamily="34" charset="-122"/>
              </a:rPr>
              <a:t>。</a:t>
            </a:r>
          </a:p>
          <a:p>
            <a:pPr marL="342900" lvl="0" indent="-342900" algn="l">
              <a:lnSpc>
                <a:spcPct val="150000"/>
              </a:lnSpc>
              <a:spcAft>
                <a:spcPts val="600"/>
              </a:spcAft>
              <a:buFont typeface="Arial" panose="020B0604020202020204" pitchFamily="34" charset="0"/>
              <a:buChar char="•"/>
              <a:tabLst>
                <a:tab pos="266700" algn="l"/>
              </a:tabLst>
            </a:pPr>
            <a:r>
              <a:rPr lang="zh-CN" altLang="zh-CN" dirty="0">
                <a:latin typeface="微软雅黑" panose="020B0503020204020204" pitchFamily="34" charset="-122"/>
                <a:ea typeface="微软雅黑" panose="020B0503020204020204" pitchFamily="34" charset="-122"/>
              </a:rPr>
              <a:t>美观且友好的可视化前端和良好的数据库设计是加分项。</a:t>
            </a:r>
          </a:p>
        </p:txBody>
      </p:sp>
    </p:spTree>
    <p:extLst>
      <p:ext uri="{BB962C8B-B14F-4D97-AF65-F5344CB8AC3E}">
        <p14:creationId xmlns:p14="http://schemas.microsoft.com/office/powerpoint/2010/main" val="3655488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978428"/>
            <a:ext cx="12192000" cy="2709949"/>
          </a:xfrm>
          <a:prstGeom prst="rect">
            <a:avLst/>
          </a:prstGeom>
          <a:solidFill>
            <a:schemeClr val="tx2"/>
          </a:solidFill>
        </p:spPr>
        <p:txBody>
          <a:bodyPr wrap="square" rtlCol="0">
            <a:spAutoFit/>
          </a:bodyPr>
          <a:lstStyle/>
          <a:p>
            <a:endParaRPr lang="zh-CN" altLang="en-US" dirty="0"/>
          </a:p>
        </p:txBody>
      </p:sp>
      <p:sp>
        <p:nvSpPr>
          <p:cNvPr id="3" name="文本框 2"/>
          <p:cNvSpPr txBox="1"/>
          <p:nvPr>
            <p:custDataLst>
              <p:tags r:id="rId1"/>
            </p:custDataLst>
          </p:nvPr>
        </p:nvSpPr>
        <p:spPr>
          <a:xfrm>
            <a:off x="778058" y="2133073"/>
            <a:ext cx="3542477" cy="1200329"/>
          </a:xfrm>
          <a:prstGeom prst="rect">
            <a:avLst/>
          </a:prstGeom>
          <a:noFill/>
        </p:spPr>
        <p:txBody>
          <a:bodyPr wrap="square" rtlCol="0" anchor="ctr" anchorCtr="0">
            <a:noAutofit/>
          </a:bodyPr>
          <a:lstStyle/>
          <a:p>
            <a:r>
              <a:rPr lang="en-US" altLang="zh-CN" sz="11500" b="1" dirty="0">
                <a:solidFill>
                  <a:srgbClr val="FFFFFF"/>
                </a:solidFill>
              </a:rPr>
              <a:t>02</a:t>
            </a:r>
          </a:p>
        </p:txBody>
      </p:sp>
      <p:sp>
        <p:nvSpPr>
          <p:cNvPr id="4" name="标题 2"/>
          <p:cNvSpPr txBox="1">
            <a:spLocks/>
          </p:cNvSpPr>
          <p:nvPr>
            <p:custDataLst>
              <p:tags r:id="rId2"/>
            </p:custDataLst>
          </p:nvPr>
        </p:nvSpPr>
        <p:spPr>
          <a:xfrm>
            <a:off x="2809047" y="2436939"/>
            <a:ext cx="4982400" cy="741600"/>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icrosoft YaHei UI" panose="020B0503020204020204" pitchFamily="34" charset="-122"/>
                <a:ea typeface="Microsoft YaHei UI" panose="020B0503020204020204" pitchFamily="34" charset="-122"/>
                <a:cs typeface="+mj-cs"/>
              </a:defRPr>
            </a:lvl1pPr>
          </a:lstStyle>
          <a:p>
            <a:r>
              <a:rPr lang="zh-CN" altLang="en-US" sz="4800" dirty="0">
                <a:solidFill>
                  <a:schemeClr val="bg1"/>
                </a:solidFill>
              </a:rPr>
              <a:t>考核评分</a:t>
            </a:r>
          </a:p>
        </p:txBody>
      </p:sp>
      <p:sp>
        <p:nvSpPr>
          <p:cNvPr id="7" name="平行四边形 6"/>
          <p:cNvSpPr/>
          <p:nvPr/>
        </p:nvSpPr>
        <p:spPr>
          <a:xfrm>
            <a:off x="5569526" y="1978428"/>
            <a:ext cx="460985" cy="2709949"/>
          </a:xfrm>
          <a:prstGeom prst="parallelogram">
            <a:avLst>
              <a:gd name="adj" fmla="val 81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6464583" y="2394332"/>
            <a:ext cx="2258502" cy="1667911"/>
            <a:chOff x="5709841" y="2133073"/>
            <a:chExt cx="2258502" cy="1667911"/>
          </a:xfrm>
        </p:grpSpPr>
        <p:sp>
          <p:nvSpPr>
            <p:cNvPr id="8" name="文本框 7"/>
            <p:cNvSpPr txBox="1"/>
            <p:nvPr/>
          </p:nvSpPr>
          <p:spPr>
            <a:xfrm>
              <a:off x="5847900" y="2133073"/>
              <a:ext cx="2120443"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cap="all" spc="100" dirty="0">
                  <a:solidFill>
                    <a:schemeClr val="bg1"/>
                  </a:solidFill>
                  <a:latin typeface="Microsoft YaHei UI" panose="020B0503020204020204" pitchFamily="34" charset="-122"/>
                  <a:ea typeface="Microsoft YaHei UI" panose="020B0503020204020204" pitchFamily="34" charset="-122"/>
                  <a:cs typeface="+mj-cs"/>
                </a:rPr>
                <a:t>   进度安排</a:t>
              </a:r>
            </a:p>
          </p:txBody>
        </p:sp>
        <p:sp>
          <p:nvSpPr>
            <p:cNvPr id="9" name="文本框 8"/>
            <p:cNvSpPr txBox="1"/>
            <p:nvPr/>
          </p:nvSpPr>
          <p:spPr>
            <a:xfrm>
              <a:off x="5779092" y="2733237"/>
              <a:ext cx="2189251"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cap="all" spc="100" dirty="0">
                  <a:solidFill>
                    <a:schemeClr val="bg1"/>
                  </a:solidFill>
                  <a:latin typeface="Microsoft YaHei UI" panose="020B0503020204020204" pitchFamily="34" charset="-122"/>
                  <a:ea typeface="Microsoft YaHei UI" panose="020B0503020204020204" pitchFamily="34" charset="-122"/>
                  <a:cs typeface="+mj-cs"/>
                </a:rPr>
                <a:t>   考核方式</a:t>
              </a:r>
            </a:p>
          </p:txBody>
        </p:sp>
        <p:sp>
          <p:nvSpPr>
            <p:cNvPr id="10" name="文本框 9"/>
            <p:cNvSpPr txBox="1"/>
            <p:nvPr/>
          </p:nvSpPr>
          <p:spPr>
            <a:xfrm>
              <a:off x="5709841" y="3339319"/>
              <a:ext cx="225850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cap="all" spc="100" dirty="0">
                  <a:solidFill>
                    <a:schemeClr val="bg1"/>
                  </a:solidFill>
                  <a:latin typeface="Microsoft YaHei UI" panose="020B0503020204020204" pitchFamily="34" charset="-122"/>
                  <a:ea typeface="Microsoft YaHei UI" panose="020B0503020204020204" pitchFamily="34" charset="-122"/>
                  <a:cs typeface="+mj-cs"/>
                </a:rPr>
                <a:t>   评分方式</a:t>
              </a:r>
            </a:p>
          </p:txBody>
        </p:sp>
      </p:grpSp>
      <p:grpSp>
        <p:nvGrpSpPr>
          <p:cNvPr id="13" name="组合 12"/>
          <p:cNvGrpSpPr/>
          <p:nvPr/>
        </p:nvGrpSpPr>
        <p:grpSpPr>
          <a:xfrm>
            <a:off x="9019097" y="2394330"/>
            <a:ext cx="2258502" cy="1667911"/>
            <a:chOff x="5709841" y="2133073"/>
            <a:chExt cx="2258502" cy="1667911"/>
          </a:xfrm>
        </p:grpSpPr>
        <p:sp>
          <p:nvSpPr>
            <p:cNvPr id="14" name="文本框 13"/>
            <p:cNvSpPr txBox="1"/>
            <p:nvPr/>
          </p:nvSpPr>
          <p:spPr>
            <a:xfrm>
              <a:off x="5847900" y="2133073"/>
              <a:ext cx="2120443"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cap="all" spc="100" dirty="0">
                  <a:solidFill>
                    <a:schemeClr val="bg1"/>
                  </a:solidFill>
                  <a:latin typeface="Microsoft YaHei UI" panose="020B0503020204020204" pitchFamily="34" charset="-122"/>
                  <a:ea typeface="Microsoft YaHei UI" panose="020B0503020204020204" pitchFamily="34" charset="-122"/>
                  <a:cs typeface="+mj-cs"/>
                </a:rPr>
                <a:t>   编程规范</a:t>
              </a:r>
            </a:p>
          </p:txBody>
        </p:sp>
        <p:sp>
          <p:nvSpPr>
            <p:cNvPr id="15" name="文本框 14"/>
            <p:cNvSpPr txBox="1"/>
            <p:nvPr/>
          </p:nvSpPr>
          <p:spPr>
            <a:xfrm>
              <a:off x="5779092" y="2733237"/>
              <a:ext cx="2189251"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cap="all" spc="100" dirty="0">
                  <a:solidFill>
                    <a:schemeClr val="bg1"/>
                  </a:solidFill>
                  <a:latin typeface="Microsoft YaHei UI" panose="020B0503020204020204" pitchFamily="34" charset="-122"/>
                  <a:ea typeface="Microsoft YaHei UI" panose="020B0503020204020204" pitchFamily="34" charset="-122"/>
                  <a:cs typeface="+mj-cs"/>
                </a:rPr>
                <a:t>   文档规范</a:t>
              </a:r>
            </a:p>
          </p:txBody>
        </p:sp>
        <p:sp>
          <p:nvSpPr>
            <p:cNvPr id="16" name="文本框 15"/>
            <p:cNvSpPr txBox="1"/>
            <p:nvPr/>
          </p:nvSpPr>
          <p:spPr>
            <a:xfrm>
              <a:off x="5709841" y="3339319"/>
              <a:ext cx="225850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cap="all" spc="100" dirty="0">
                  <a:solidFill>
                    <a:schemeClr val="bg1"/>
                  </a:solidFill>
                  <a:latin typeface="Microsoft YaHei UI" panose="020B0503020204020204" pitchFamily="34" charset="-122"/>
                  <a:ea typeface="Microsoft YaHei UI" panose="020B0503020204020204" pitchFamily="34" charset="-122"/>
                  <a:cs typeface="+mj-cs"/>
                </a:rPr>
                <a:t>   文档提交</a:t>
              </a:r>
            </a:p>
          </p:txBody>
        </p:sp>
      </p:grpSp>
    </p:spTree>
    <p:extLst>
      <p:ext uri="{BB962C8B-B14F-4D97-AF65-F5344CB8AC3E}">
        <p14:creationId xmlns:p14="http://schemas.microsoft.com/office/powerpoint/2010/main" val="4038852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进度安排</a:t>
            </a:r>
            <a:endParaRPr lang="en-US" altLang="zh-CN" dirty="0">
              <a:latin typeface="Microsoft YaHei UI" panose="020B0503020204020204" pitchFamily="34" charset="-122"/>
              <a:ea typeface="Microsoft YaHei UI" panose="020B0503020204020204" pitchFamily="34" charset="-122"/>
            </a:endParaRPr>
          </a:p>
        </p:txBody>
      </p:sp>
      <p:graphicFrame>
        <p:nvGraphicFramePr>
          <p:cNvPr id="5" name="Group 4"/>
          <p:cNvGraphicFramePr>
            <a:graphicFrameLocks noGrp="1"/>
          </p:cNvGraphicFramePr>
          <p:nvPr>
            <p:extLst>
              <p:ext uri="{D42A27DB-BD31-4B8C-83A1-F6EECF244321}">
                <p14:modId xmlns:p14="http://schemas.microsoft.com/office/powerpoint/2010/main" val="2746931313"/>
              </p:ext>
            </p:extLst>
          </p:nvPr>
        </p:nvGraphicFramePr>
        <p:xfrm>
          <a:off x="1598485" y="2539310"/>
          <a:ext cx="8928000" cy="3311999"/>
        </p:xfrm>
        <a:graphic>
          <a:graphicData uri="http://schemas.openxmlformats.org/drawingml/2006/table">
            <a:tbl>
              <a:tblPr/>
              <a:tblGrid>
                <a:gridCol w="4464000">
                  <a:extLst>
                    <a:ext uri="{9D8B030D-6E8A-4147-A177-3AD203B41FA5}">
                      <a16:colId xmlns:a16="http://schemas.microsoft.com/office/drawing/2014/main" val="20000"/>
                    </a:ext>
                  </a:extLst>
                </a:gridCol>
                <a:gridCol w="4464000">
                  <a:extLst>
                    <a:ext uri="{9D8B030D-6E8A-4147-A177-3AD203B41FA5}">
                      <a16:colId xmlns:a16="http://schemas.microsoft.com/office/drawing/2014/main" val="20001"/>
                    </a:ext>
                  </a:extLst>
                </a:gridCol>
              </a:tblGrid>
              <a:tr h="414664">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sz="18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sym typeface="幼圆" panose="02010509060101010101" pitchFamily="49" charset="-122"/>
                        </a:rPr>
                        <a:t>任务</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sz="18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sym typeface="幼圆" panose="02010509060101010101" pitchFamily="49" charset="-122"/>
                        </a:rPr>
                        <a:t>时间</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412893">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集中讲座</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第</a:t>
                      </a:r>
                      <a:r>
                        <a:rPr kumimoji="0" lang="en-US" altLang="zh-CN"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Century Gothic" panose="020B0502020202020204" pitchFamily="34" charset="0"/>
                        </a:rPr>
                        <a:t>6</a:t>
                      </a:r>
                      <a:r>
                        <a:rPr kumimoji="0" lang="zh-CN" alt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周</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414664">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分组名单提交</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第</a:t>
                      </a:r>
                      <a:r>
                        <a:rPr kumimoji="0" lang="en-US" altLang="zh-CN"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Century Gothic" panose="020B0502020202020204" pitchFamily="34" charset="0"/>
                        </a:rPr>
                        <a:t>7</a:t>
                      </a:r>
                      <a:r>
                        <a:rPr kumimoji="0" lang="zh-CN" alt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周</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412893">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查阅资料、方案论证</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第</a:t>
                      </a:r>
                      <a:r>
                        <a:rPr kumimoji="0" lang="en-US" altLang="zh-CN"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Century Gothic" panose="020B0502020202020204" pitchFamily="34" charset="0"/>
                        </a:rPr>
                        <a:t>8-11</a:t>
                      </a:r>
                      <a:r>
                        <a:rPr kumimoji="0" lang="zh-CN" alt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周</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414664">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sz="18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幼圆" panose="02010509060101010101" pitchFamily="49" charset="-122"/>
                        </a:rPr>
                        <a:t>中期报告提交</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幼圆" panose="02010509060101010101" pitchFamily="49" charset="-122"/>
                        </a:rPr>
                        <a:t>第</a:t>
                      </a:r>
                      <a:r>
                        <a:rPr kumimoji="0" lang="en-US" sz="18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Century Gothic" panose="020B0502020202020204" pitchFamily="34" charset="0"/>
                        </a:rPr>
                        <a:t>12</a:t>
                      </a:r>
                      <a:r>
                        <a:rPr kumimoji="0" lang="zh-CN" altLang="en-US" sz="18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幼圆" panose="02010509060101010101" pitchFamily="49" charset="-122"/>
                        </a:rPr>
                        <a:t>周</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414664">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软件设计与调试</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第</a:t>
                      </a:r>
                      <a:r>
                        <a:rPr kumimoji="0" 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Century Gothic" panose="020B0502020202020204" pitchFamily="34" charset="0"/>
                        </a:rPr>
                        <a:t>13</a:t>
                      </a:r>
                      <a:r>
                        <a:rPr kumimoji="0" lang="en-US" altLang="zh-CN"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Century Gothic" panose="020B0502020202020204" pitchFamily="34" charset="0"/>
                        </a:rPr>
                        <a:t>-18</a:t>
                      </a:r>
                      <a:r>
                        <a:rPr kumimoji="0" lang="zh-CN" alt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周</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412893">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sz="18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幼圆" panose="02010509060101010101" pitchFamily="49" charset="-122"/>
                        </a:rPr>
                        <a:t>验收</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幼圆" panose="02010509060101010101" pitchFamily="49" charset="-122"/>
                        </a:rPr>
                        <a:t>第</a:t>
                      </a:r>
                      <a:r>
                        <a:rPr kumimoji="0" lang="en-US" sz="18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Century Gothic" panose="020B0502020202020204" pitchFamily="34" charset="0"/>
                        </a:rPr>
                        <a:t>19</a:t>
                      </a:r>
                      <a:r>
                        <a:rPr kumimoji="0" lang="zh-CN" altLang="en-US" sz="1800" b="0"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幼圆" panose="02010509060101010101" pitchFamily="49" charset="-122"/>
                        </a:rPr>
                        <a:t>周</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414664">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报告撰写与提交</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tc>
                  <a:txBody>
                    <a:bodyPr/>
                    <a:lstStyle>
                      <a:lvl1pPr defTabSz="457200">
                        <a:spcBef>
                          <a:spcPts val="1000"/>
                        </a:spcBef>
                        <a:buClr>
                          <a:schemeClr val="accent1"/>
                        </a:buClr>
                        <a:buFont typeface="Wingdings 3" panose="05040102010807070707" pitchFamily="18" charset="2"/>
                        <a:defRPr sz="16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1pPr>
                      <a:lvl2pPr defTabSz="457200">
                        <a:spcBef>
                          <a:spcPts val="1000"/>
                        </a:spcBef>
                        <a:buClr>
                          <a:schemeClr val="accent1"/>
                        </a:buClr>
                        <a:buFont typeface="Wingdings 3" panose="05040102010807070707" pitchFamily="18" charset="2"/>
                        <a:defRPr sz="14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2pPr>
                      <a:lvl3pPr defTabSz="457200">
                        <a:spcBef>
                          <a:spcPts val="1000"/>
                        </a:spcBef>
                        <a:buClr>
                          <a:schemeClr val="accent1"/>
                        </a:buClr>
                        <a:buFont typeface="Wingdings 3" panose="05040102010807070707" pitchFamily="18" charset="2"/>
                        <a:defRPr sz="12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3pPr>
                      <a:lvl4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4pPr>
                      <a:lvl5pPr defTabSz="457200">
                        <a:spcBef>
                          <a:spcPts val="1000"/>
                        </a:spcBef>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5pPr>
                      <a:lvl6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6pPr>
                      <a:lvl7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7pPr>
                      <a:lvl8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8pPr>
                      <a:lvl9pPr defTabSz="457200" fontAlgn="base">
                        <a:spcBef>
                          <a:spcPts val="1000"/>
                        </a:spcBef>
                        <a:spcAft>
                          <a:spcPct val="0"/>
                        </a:spcAft>
                        <a:buClr>
                          <a:schemeClr val="accent1"/>
                        </a:buClr>
                        <a:buFont typeface="Wingdings 3" panose="05040102010807070707" pitchFamily="18" charset="2"/>
                        <a:defRPr sz="1000">
                          <a:solidFill>
                            <a:srgbClr val="3F3F3F"/>
                          </a:solidFill>
                          <a:latin typeface="Century Gothic" panose="020B0502020202020204" pitchFamily="34" charset="0"/>
                          <a:ea typeface="幼圆" panose="02010509060101010101" pitchFamily="49" charset="-122"/>
                          <a:sym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第</a:t>
                      </a:r>
                      <a:r>
                        <a:rPr kumimoji="0" lang="en-US" altLang="zh-CN"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Century Gothic" panose="020B0502020202020204" pitchFamily="34" charset="0"/>
                        </a:rPr>
                        <a:t>20</a:t>
                      </a:r>
                      <a:r>
                        <a:rPr kumimoji="0" lang="zh-CN" altLang="en-US" sz="18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sym typeface="幼圆" panose="02010509060101010101" pitchFamily="49" charset="-122"/>
                        </a:rPr>
                        <a:t>周</a:t>
                      </a:r>
                    </a:p>
                  </a:txBody>
                  <a:tcPr marT="45744" marB="4574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sp>
        <p:nvSpPr>
          <p:cNvPr id="6" name="文本框 5"/>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Tree>
    <p:extLst>
      <p:ext uri="{BB962C8B-B14F-4D97-AF65-F5344CB8AC3E}">
        <p14:creationId xmlns:p14="http://schemas.microsoft.com/office/powerpoint/2010/main" val="2635800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考核方式</a:t>
            </a:r>
            <a:endParaRPr lang="en-US" altLang="zh-CN" dirty="0">
              <a:latin typeface="Microsoft YaHei UI" panose="020B0503020204020204" pitchFamily="34" charset="-122"/>
              <a:ea typeface="Microsoft YaHei UI" panose="020B0503020204020204" pitchFamily="34" charset="-122"/>
            </a:endParaRPr>
          </a:p>
        </p:txBody>
      </p:sp>
      <p:sp>
        <p:nvSpPr>
          <p:cNvPr id="6" name="矩形 5"/>
          <p:cNvSpPr/>
          <p:nvPr/>
        </p:nvSpPr>
        <p:spPr>
          <a:xfrm>
            <a:off x="1559561" y="2084832"/>
            <a:ext cx="3528422" cy="3731278"/>
          </a:xfrm>
          <a:prstGeom prst="rect">
            <a:avLst/>
          </a:prstGeom>
        </p:spPr>
        <p:txBody>
          <a:bodyPr wrap="square">
            <a:spAutoFit/>
          </a:bodyPr>
          <a:lstStyle/>
          <a:p>
            <a:pPr marL="285750" indent="-28575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现场验收：</a:t>
            </a:r>
            <a:br>
              <a:rPr lang="zh-CN" alt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    软件功能展示</a:t>
            </a:r>
            <a:br>
              <a:rPr lang="zh-CN" alt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    口头问答</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课程设计报告：</a:t>
            </a:r>
            <a:br>
              <a:rPr lang="zh-CN" alt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    中期报告（小组）</a:t>
            </a:r>
            <a:br>
              <a:rPr lang="zh-CN" alt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    课程设计报告（个人）</a:t>
            </a:r>
            <a:br>
              <a:rPr lang="zh-CN" alt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    源码（小组）</a:t>
            </a:r>
            <a:br>
              <a:rPr lang="zh-CN" alt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    用户使用说明书（小组</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p>
        </p:txBody>
      </p:sp>
      <p:sp>
        <p:nvSpPr>
          <p:cNvPr id="7" name="文本框 6"/>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Tree>
    <p:extLst>
      <p:ext uri="{BB962C8B-B14F-4D97-AF65-F5344CB8AC3E}">
        <p14:creationId xmlns:p14="http://schemas.microsoft.com/office/powerpoint/2010/main" val="3262962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评分方式</a:t>
            </a:r>
            <a:endParaRPr lang="en-US" altLang="zh-CN" dirty="0">
              <a:latin typeface="Microsoft YaHei UI" panose="020B0503020204020204" pitchFamily="34" charset="-122"/>
              <a:ea typeface="Microsoft YaHei UI" panose="020B0503020204020204" pitchFamily="34" charset="-122"/>
            </a:endParaRPr>
          </a:p>
        </p:txBody>
      </p:sp>
      <p:sp>
        <p:nvSpPr>
          <p:cNvPr id="7" name="文本框 6"/>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5" name="矩形 4"/>
          <p:cNvSpPr/>
          <p:nvPr/>
        </p:nvSpPr>
        <p:spPr>
          <a:xfrm>
            <a:off x="1559561" y="2084832"/>
            <a:ext cx="9587410" cy="4201150"/>
          </a:xfrm>
          <a:prstGeom prst="rect">
            <a:avLst/>
          </a:prstGeom>
        </p:spPr>
        <p:txBody>
          <a:bodyPr wrap="square">
            <a:spAutoFit/>
          </a:bodyPr>
          <a:lstStyle/>
          <a:p>
            <a:pPr marL="285750" indent="-285750">
              <a:lnSpc>
                <a:spcPct val="150000"/>
              </a:lnSpc>
              <a:buFont typeface="Wingdings" panose="05000000000000000000"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现场验收</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60%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，课程设计报告</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40%</a:t>
            </a:r>
          </a:p>
          <a:p>
            <a:pPr>
              <a:lnSpc>
                <a:spcPct val="150000"/>
              </a:lnSpc>
              <a:defRPr/>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评分标准：</a:t>
            </a:r>
          </a:p>
          <a:p>
            <a:pPr>
              <a:lnSpc>
                <a:spcPct val="150000"/>
              </a:lnSpc>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达到基本要求，并做出一些选做要求，质量较好，正确回答问题，</a:t>
            </a:r>
            <a:r>
              <a:rPr lang="zh-CN" altLang="en-US" sz="2000" b="1" dirty="0">
                <a:solidFill>
                  <a:srgbClr val="FF0000"/>
                </a:solidFill>
                <a:latin typeface="微软雅黑" panose="020B0503020204020204" pitchFamily="34" charset="-122"/>
                <a:ea typeface="微软雅黑" panose="020B0503020204020204" pitchFamily="34" charset="-122"/>
              </a:rPr>
              <a:t>优</a:t>
            </a:r>
          </a:p>
          <a:p>
            <a:pPr>
              <a:lnSpc>
                <a:spcPct val="150000"/>
              </a:lnSpc>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达到基本要求，并做出一些选做要求，</a:t>
            </a:r>
            <a:r>
              <a:rPr lang="zh-CN" altLang="en-US" sz="2000" b="1" dirty="0">
                <a:solidFill>
                  <a:srgbClr val="FF0000"/>
                </a:solidFill>
                <a:latin typeface="微软雅黑" panose="020B0503020204020204" pitchFamily="34" charset="-122"/>
                <a:ea typeface="微软雅黑" panose="020B0503020204020204" pitchFamily="34" charset="-122"/>
              </a:rPr>
              <a:t>良</a:t>
            </a:r>
          </a:p>
          <a:p>
            <a:pPr>
              <a:lnSpc>
                <a:spcPct val="150000"/>
              </a:lnSpc>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达到基本要求，</a:t>
            </a:r>
            <a:r>
              <a:rPr lang="zh-CN" altLang="en-US" sz="2000" b="1" dirty="0">
                <a:solidFill>
                  <a:srgbClr val="FF0000"/>
                </a:solidFill>
                <a:latin typeface="微软雅黑" panose="020B0503020204020204" pitchFamily="34" charset="-122"/>
                <a:ea typeface="微软雅黑" panose="020B0503020204020204" pitchFamily="34" charset="-122"/>
              </a:rPr>
              <a:t>中</a:t>
            </a:r>
          </a:p>
          <a:p>
            <a:pPr>
              <a:lnSpc>
                <a:spcPct val="150000"/>
              </a:lnSpc>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勉强达到基本要求，</a:t>
            </a:r>
            <a:r>
              <a:rPr lang="zh-CN" altLang="en-US" sz="2000" b="1" dirty="0">
                <a:solidFill>
                  <a:srgbClr val="FF0000"/>
                </a:solidFill>
                <a:latin typeface="微软雅黑" panose="020B0503020204020204" pitchFamily="34" charset="-122"/>
                <a:ea typeface="微软雅黑" panose="020B0503020204020204" pitchFamily="34" charset="-122"/>
              </a:rPr>
              <a:t>差</a:t>
            </a:r>
          </a:p>
          <a:p>
            <a:pPr>
              <a:lnSpc>
                <a:spcPct val="150000"/>
              </a:lnSpc>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6)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系统不能运行或经常出错，</a:t>
            </a:r>
            <a:r>
              <a:rPr lang="zh-CN" altLang="en-US" sz="2000" b="1" dirty="0">
                <a:solidFill>
                  <a:srgbClr val="FF0000"/>
                </a:solidFill>
                <a:latin typeface="微软雅黑" panose="020B0503020204020204" pitchFamily="34" charset="-122"/>
                <a:ea typeface="微软雅黑" panose="020B0503020204020204" pitchFamily="34" charset="-122"/>
              </a:rPr>
              <a:t>不及格</a:t>
            </a:r>
          </a:p>
          <a:p>
            <a:pPr>
              <a:lnSpc>
                <a:spcPct val="150000"/>
              </a:lnSpc>
              <a:defRPr/>
            </a:pP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6836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latin typeface="Microsoft YaHei UI" panose="020B0503020204020204" pitchFamily="34" charset="-122"/>
                <a:ea typeface="Microsoft YaHei UI" panose="020B0503020204020204" pitchFamily="34" charset="-122"/>
              </a:rPr>
              <a:t>编写规范</a:t>
            </a:r>
            <a:endParaRPr lang="en-US" altLang="zh-CN" dirty="0">
              <a:latin typeface="Microsoft YaHei UI" panose="020B0503020204020204" pitchFamily="34" charset="-122"/>
              <a:ea typeface="Microsoft YaHei UI" panose="020B0503020204020204" pitchFamily="34" charset="-122"/>
            </a:endParaRPr>
          </a:p>
        </p:txBody>
      </p:sp>
      <p:sp>
        <p:nvSpPr>
          <p:cNvPr id="7" name="文本框 6"/>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6" name="矩形 5"/>
          <p:cNvSpPr/>
          <p:nvPr/>
        </p:nvSpPr>
        <p:spPr>
          <a:xfrm>
            <a:off x="1559561" y="2084832"/>
            <a:ext cx="7220844" cy="2807948"/>
          </a:xfrm>
          <a:prstGeom prst="rect">
            <a:avLst/>
          </a:prstGeom>
        </p:spPr>
        <p:txBody>
          <a:bodyPr wrap="square">
            <a:spAutoFit/>
          </a:bodyPr>
          <a:lstStyle/>
          <a:p>
            <a:pPr marL="342900" indent="-342900">
              <a:lnSpc>
                <a:spcPct val="150000"/>
              </a:lnSpc>
              <a:buFont typeface="Wingdings" panose="05000000000000000000" pitchFamily="2" charset="2"/>
              <a:buChar char="Ø"/>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标识符（变量、函数、常量）命名</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：采用有意义的英文单词或词组</a:t>
            </a:r>
            <a:b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b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如：</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int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iWriteDiskBlock</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(char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cBuffer</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int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iBlockNum</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代码缩进</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：清晰，合理</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注释</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：清晰的代码注释</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交互界面</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：简介明了，界面美观，交互性强</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4767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文档规范</a:t>
            </a:r>
            <a:endParaRPr lang="en-US" altLang="zh-CN" dirty="0">
              <a:latin typeface="Microsoft YaHei UI" panose="020B0503020204020204" pitchFamily="34" charset="-122"/>
              <a:ea typeface="Microsoft YaHei UI" panose="020B0503020204020204" pitchFamily="34" charset="-122"/>
            </a:endParaRPr>
          </a:p>
        </p:txBody>
      </p:sp>
      <p:sp>
        <p:nvSpPr>
          <p:cNvPr id="7" name="文本框 6"/>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6" name="矩形 5"/>
          <p:cNvSpPr/>
          <p:nvPr/>
        </p:nvSpPr>
        <p:spPr>
          <a:xfrm>
            <a:off x="1559561" y="2084832"/>
            <a:ext cx="9184639" cy="3785652"/>
          </a:xfrm>
          <a:prstGeom prst="rect">
            <a:avLst/>
          </a:prstGeom>
        </p:spPr>
        <p:txBody>
          <a:bodyPr wrap="square">
            <a:spAutoFit/>
          </a:bodyPr>
          <a:lstStyle/>
          <a:p>
            <a:pPr marL="342900" indent="-342900" algn="just">
              <a:lnSpc>
                <a:spcPct val="150000"/>
              </a:lnSpc>
              <a:buFont typeface="Wingdings" panose="05000000000000000000" pitchFamily="2" charset="2"/>
              <a:buChar char="Ø"/>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中期报告</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：不少于</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1500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的文档，内容包括项目名称、学生及指导老师信息、项目背景、需求分析、实施方案论证、系统架构、任务分工、进度安排及参考资料。</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课程设计报告</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：不少于</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5000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字（不包括源程序）的文档，报告封面在电信系主页下载。内容包括项目描述、系统描述、数据结构（或模型）描述、软件设计、模块层次图、技术报告、总结与建议、参考资料、附录（源码、软件说明书）等。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用户使用说明书</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：不做具体要求，说明操作方式，注意事项即可。</a:t>
            </a:r>
          </a:p>
        </p:txBody>
      </p:sp>
    </p:spTree>
    <p:extLst>
      <p:ext uri="{BB962C8B-B14F-4D97-AF65-F5344CB8AC3E}">
        <p14:creationId xmlns:p14="http://schemas.microsoft.com/office/powerpoint/2010/main" val="41826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文档提交</a:t>
            </a:r>
            <a:endParaRPr lang="en-US" altLang="zh-CN" dirty="0">
              <a:latin typeface="Microsoft YaHei UI" panose="020B0503020204020204" pitchFamily="34" charset="-122"/>
              <a:ea typeface="Microsoft YaHei UI" panose="020B0503020204020204" pitchFamily="34" charset="-122"/>
            </a:endParaRPr>
          </a:p>
        </p:txBody>
      </p:sp>
      <p:sp>
        <p:nvSpPr>
          <p:cNvPr id="7" name="文本框 6"/>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5" name="矩形 4"/>
          <p:cNvSpPr/>
          <p:nvPr/>
        </p:nvSpPr>
        <p:spPr>
          <a:xfrm>
            <a:off x="1559561" y="2084832"/>
            <a:ext cx="9184639" cy="3323987"/>
          </a:xfrm>
          <a:prstGeom prst="rect">
            <a:avLst/>
          </a:prstGeom>
        </p:spPr>
        <p:txBody>
          <a:bodyPr wrap="square">
            <a:spAutoFit/>
          </a:bodyPr>
          <a:lstStyle/>
          <a:p>
            <a:pPr marL="342900" indent="-342900" algn="just">
              <a:lnSpc>
                <a:spcPct val="150000"/>
              </a:lnSpc>
              <a:buFont typeface="Wingdings" panose="05000000000000000000" pitchFamily="2" charset="2"/>
              <a:buChar char="Ø"/>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中期报告</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：以”小组成员姓名”命名，如</a:t>
            </a:r>
            <a:r>
              <a:rPr lang="en-GB" altLang="zh-CN" sz="2000" dirty="0">
                <a:solidFill>
                  <a:schemeClr val="tx1">
                    <a:lumMod val="85000"/>
                    <a:lumOff val="15000"/>
                  </a:schemeClr>
                </a:solidFill>
                <a:latin typeface="微软雅黑" panose="020B0503020204020204" pitchFamily="34" charset="-122"/>
                <a:ea typeface="微软雅黑" panose="020B0503020204020204" pitchFamily="34" charset="-122"/>
              </a:rPr>
              <a:t>XX_XXX.doc(</a:t>
            </a:r>
            <a:r>
              <a:rPr lang="en-GB"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docx</a:t>
            </a:r>
            <a:r>
              <a:rPr lang="en-GB"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GB"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于第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周周五（</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2025.12.5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）前提交</a:t>
            </a:r>
          </a:p>
          <a:p>
            <a:pPr marL="342900" indent="-342900" algn="just">
              <a:lnSpc>
                <a:spcPct val="150000"/>
              </a:lnSpc>
              <a:buFont typeface="Wingdings" panose="05000000000000000000" pitchFamily="2" charset="2"/>
              <a:buChar char="Ø"/>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课程设计报告</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：以”个人姓名</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_</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学号”命名，如</a:t>
            </a:r>
            <a:r>
              <a:rPr lang="en-GB" altLang="zh-CN" sz="2000" dirty="0">
                <a:solidFill>
                  <a:schemeClr val="tx1">
                    <a:lumMod val="85000"/>
                    <a:lumOff val="15000"/>
                  </a:schemeClr>
                </a:solidFill>
                <a:latin typeface="微软雅黑" panose="020B0503020204020204" pitchFamily="34" charset="-122"/>
                <a:ea typeface="微软雅黑" panose="020B0503020204020204" pitchFamily="34" charset="-122"/>
              </a:rPr>
              <a:t>XX_U20XXXX.doc(docx)</a:t>
            </a:r>
            <a:r>
              <a:rPr lang="zh-CN" altLang="en-GB"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于第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周周五（</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2026.1.23</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）前提交</a:t>
            </a:r>
          </a:p>
          <a:p>
            <a:pPr marL="342900" indent="-342900" algn="just">
              <a:lnSpc>
                <a:spcPct val="150000"/>
              </a:lnSpc>
              <a:buFont typeface="Wingdings" panose="05000000000000000000" pitchFamily="2" charset="2"/>
              <a:buChar char="Ø"/>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源码</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用户使用说明书</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：以”小组成员姓名”命名并压缩，如</a:t>
            </a:r>
            <a:r>
              <a:rPr lang="en-GB"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XX_XXX.rar</a:t>
            </a:r>
            <a:r>
              <a:rPr lang="zh-CN" altLang="en-GB"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于第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周周五（</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2026.1.23</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）前提交</a:t>
            </a:r>
          </a:p>
          <a:p>
            <a:pPr marL="342900" indent="-342900" algn="just">
              <a:lnSpc>
                <a:spcPct val="150000"/>
              </a:lnSpc>
              <a:buFont typeface="Wingdings" panose="05000000000000000000" pitchFamily="2" charset="2"/>
              <a:buChar char="Ø"/>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提交邮箱</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lifangcheng2002@163.com</a:t>
            </a:r>
            <a:endParaRPr lang="en-GB"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2596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助教联系方式及课程群号</a:t>
            </a:r>
            <a:endParaRPr lang="en-US" altLang="zh-CN" dirty="0">
              <a:latin typeface="Microsoft YaHei UI" panose="020B0503020204020204" pitchFamily="34" charset="-122"/>
              <a:ea typeface="Microsoft YaHei UI" panose="020B0503020204020204" pitchFamily="34" charset="-122"/>
            </a:endParaRPr>
          </a:p>
        </p:txBody>
      </p:sp>
      <p:sp>
        <p:nvSpPr>
          <p:cNvPr id="7" name="文本框 6"/>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8" name="Rectangle 42"/>
          <p:cNvSpPr>
            <a:spLocks noChangeArrowheads="1"/>
          </p:cNvSpPr>
          <p:nvPr/>
        </p:nvSpPr>
        <p:spPr bwMode="auto">
          <a:xfrm>
            <a:off x="1559561" y="2084832"/>
            <a:ext cx="6466839"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tIns="0" bIns="0"/>
          <a:lstStyle>
            <a:lvl1pPr marL="285750" indent="-28575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buFont typeface="Wingdings" panose="05000000000000000000"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李方成</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0" indent="0" algn="just" eaLnBrk="1" hangingPunct="1"/>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0" indent="0" algn="just" eaLnBrk="1" hangingPunct="1"/>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a:buFont typeface="Wingdings" panose="05000000000000000000"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Email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lifangcheng2002@163.com</a:t>
            </a:r>
          </a:p>
          <a:p>
            <a:pPr algn="just" eaLnBrk="1" hangingPunct="1">
              <a:buFont typeface="Wingdings" panose="05000000000000000000"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0" indent="0" algn="just" eaLnBrk="1" hangingPunct="1"/>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eaLnBrk="1" hangingPunct="1">
              <a:buFont typeface="Wingdings" panose="05000000000000000000"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课程</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qq</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群群号：</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 240863313</a:t>
            </a:r>
          </a:p>
        </p:txBody>
      </p:sp>
      <p:pic>
        <p:nvPicPr>
          <p:cNvPr id="4" name="图片 3">
            <a:extLst>
              <a:ext uri="{FF2B5EF4-FFF2-40B4-BE49-F238E27FC236}">
                <a16:creationId xmlns:a16="http://schemas.microsoft.com/office/drawing/2014/main" id="{AF3ED5C4-8C7E-444D-B01B-EF4B328D7928}"/>
              </a:ext>
            </a:extLst>
          </p:cNvPr>
          <p:cNvPicPr>
            <a:picLocks noChangeAspect="1"/>
          </p:cNvPicPr>
          <p:nvPr/>
        </p:nvPicPr>
        <p:blipFill rotWithShape="1">
          <a:blip r:embed="rId3"/>
          <a:srcRect t="17288" b="20000"/>
          <a:stretch/>
        </p:blipFill>
        <p:spPr>
          <a:xfrm>
            <a:off x="6456211" y="1741650"/>
            <a:ext cx="4484804" cy="5000761"/>
          </a:xfrm>
          <a:prstGeom prst="rect">
            <a:avLst/>
          </a:prstGeom>
        </p:spPr>
      </p:pic>
    </p:spTree>
    <p:extLst>
      <p:ext uri="{BB962C8B-B14F-4D97-AF65-F5344CB8AC3E}">
        <p14:creationId xmlns:p14="http://schemas.microsoft.com/office/powerpoint/2010/main" val="2410385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开始分组</a:t>
            </a:r>
            <a:endParaRPr lang="en-US" altLang="zh-CN" dirty="0">
              <a:latin typeface="Microsoft YaHei UI" panose="020B0503020204020204" pitchFamily="34" charset="-122"/>
              <a:ea typeface="Microsoft YaHei UI" panose="020B0503020204020204" pitchFamily="34" charset="-122"/>
            </a:endParaRPr>
          </a:p>
        </p:txBody>
      </p:sp>
      <p:sp>
        <p:nvSpPr>
          <p:cNvPr id="7" name="文本框 6"/>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8" name="Rectangle 42"/>
          <p:cNvSpPr>
            <a:spLocks noChangeArrowheads="1"/>
          </p:cNvSpPr>
          <p:nvPr/>
        </p:nvSpPr>
        <p:spPr bwMode="auto">
          <a:xfrm>
            <a:off x="1559561" y="2084832"/>
            <a:ext cx="8778239"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tIns="0" bIns="0"/>
          <a:lstStyle>
            <a:lvl1pPr marL="285750" indent="-28575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buFont typeface="Wingdings" panose="05000000000000000000"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可以独立、可以多人（一般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2~3</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人）合作完成</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eaLnBrk="1" hangingPunct="1">
              <a:buFont typeface="Wingdings" panose="05000000000000000000"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eaLnBrk="1" hangingPunct="1">
              <a:buFont typeface="Wingdings" panose="05000000000000000000"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eaLnBrk="1" hangingPunct="1">
              <a:buFont typeface="Wingdings" panose="05000000000000000000"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充分讨论，自由组合，组长上台，告诉我组员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eaLnBrk="1" hangingPunct="1">
              <a:buFont typeface="Wingdings" panose="05000000000000000000"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eaLnBrk="1" hangingPunct="1">
              <a:buFont typeface="Wingdings" panose="05000000000000000000"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a:buFont typeface="Wingdings" panose="05000000000000000000"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本班级以</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23</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级电磁</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班学生为主，包含少量其他年级</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a:buFont typeface="Wingdings" panose="05000000000000000000"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a:buFont typeface="Wingdings" panose="05000000000000000000"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a:buFont typeface="Wingdings" panose="05000000000000000000"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其他年级同学若组队有困难，最后来讲台找我</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eaLnBrk="1" hangingPunct="1">
              <a:buFont typeface="Wingdings" panose="05000000000000000000"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just" eaLnBrk="1" hangingPunct="1">
              <a:buFont typeface="Wingdings" panose="05000000000000000000"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75446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978428"/>
            <a:ext cx="12192000" cy="2709949"/>
          </a:xfrm>
          <a:prstGeom prst="rect">
            <a:avLst/>
          </a:prstGeom>
          <a:solidFill>
            <a:schemeClr val="tx2"/>
          </a:solidFill>
        </p:spPr>
        <p:txBody>
          <a:bodyPr wrap="square" rtlCol="0">
            <a:spAutoFit/>
          </a:bodyPr>
          <a:lstStyle/>
          <a:p>
            <a:endParaRPr lang="zh-CN" altLang="en-US" dirty="0"/>
          </a:p>
        </p:txBody>
      </p:sp>
      <p:sp>
        <p:nvSpPr>
          <p:cNvPr id="3" name="文本框 2"/>
          <p:cNvSpPr txBox="1"/>
          <p:nvPr>
            <p:custDataLst>
              <p:tags r:id="rId1"/>
            </p:custDataLst>
          </p:nvPr>
        </p:nvSpPr>
        <p:spPr>
          <a:xfrm>
            <a:off x="778058" y="2133073"/>
            <a:ext cx="3542477" cy="1200329"/>
          </a:xfrm>
          <a:prstGeom prst="rect">
            <a:avLst/>
          </a:prstGeom>
          <a:noFill/>
        </p:spPr>
        <p:txBody>
          <a:bodyPr wrap="square" rtlCol="0" anchor="ctr" anchorCtr="0">
            <a:noAutofit/>
          </a:bodyPr>
          <a:lstStyle/>
          <a:p>
            <a:r>
              <a:rPr lang="en-US" altLang="zh-CN" sz="11500" b="1" dirty="0">
                <a:solidFill>
                  <a:srgbClr val="FFFFFF"/>
                </a:solidFill>
              </a:rPr>
              <a:t>01</a:t>
            </a:r>
          </a:p>
        </p:txBody>
      </p:sp>
      <p:sp>
        <p:nvSpPr>
          <p:cNvPr id="4" name="标题 2"/>
          <p:cNvSpPr txBox="1">
            <a:spLocks/>
          </p:cNvSpPr>
          <p:nvPr>
            <p:custDataLst>
              <p:tags r:id="rId2"/>
            </p:custDataLst>
          </p:nvPr>
        </p:nvSpPr>
        <p:spPr>
          <a:xfrm>
            <a:off x="2809047" y="2436939"/>
            <a:ext cx="4982400" cy="741600"/>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icrosoft YaHei UI" panose="020B0503020204020204" pitchFamily="34" charset="-122"/>
                <a:ea typeface="Microsoft YaHei UI" panose="020B0503020204020204" pitchFamily="34" charset="-122"/>
                <a:cs typeface="+mj-cs"/>
              </a:defRPr>
            </a:lvl1pPr>
          </a:lstStyle>
          <a:p>
            <a:r>
              <a:rPr lang="zh-CN" altLang="en-US" sz="4800" dirty="0">
                <a:solidFill>
                  <a:schemeClr val="bg1"/>
                </a:solidFill>
              </a:rPr>
              <a:t>任务说明</a:t>
            </a:r>
          </a:p>
        </p:txBody>
      </p:sp>
      <p:sp>
        <p:nvSpPr>
          <p:cNvPr id="7" name="平行四边形 6"/>
          <p:cNvSpPr/>
          <p:nvPr/>
        </p:nvSpPr>
        <p:spPr>
          <a:xfrm>
            <a:off x="5569527" y="1978428"/>
            <a:ext cx="415638" cy="2709949"/>
          </a:xfrm>
          <a:prstGeom prst="parallelogram">
            <a:avLst>
              <a:gd name="adj" fmla="val 81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6494454" y="2133073"/>
            <a:ext cx="3734385" cy="2273994"/>
            <a:chOff x="5638111" y="2133073"/>
            <a:chExt cx="3734385" cy="2273994"/>
          </a:xfrm>
        </p:grpSpPr>
        <p:sp>
          <p:nvSpPr>
            <p:cNvPr id="8" name="文本框 7"/>
            <p:cNvSpPr txBox="1"/>
            <p:nvPr/>
          </p:nvSpPr>
          <p:spPr>
            <a:xfrm>
              <a:off x="5847900" y="2133073"/>
              <a:ext cx="352459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cap="all" spc="100" dirty="0">
                  <a:solidFill>
                    <a:schemeClr val="bg1"/>
                  </a:solidFill>
                  <a:latin typeface="Microsoft YaHei UI" panose="020B0503020204020204" pitchFamily="34" charset="-122"/>
                  <a:ea typeface="Microsoft YaHei UI" panose="020B0503020204020204" pitchFamily="34" charset="-122"/>
                  <a:cs typeface="+mj-cs"/>
                </a:rPr>
                <a:t>   问题描述</a:t>
              </a:r>
            </a:p>
          </p:txBody>
        </p:sp>
        <p:sp>
          <p:nvSpPr>
            <p:cNvPr id="9" name="文本框 8"/>
            <p:cNvSpPr txBox="1"/>
            <p:nvPr/>
          </p:nvSpPr>
          <p:spPr>
            <a:xfrm>
              <a:off x="5779092" y="2733237"/>
              <a:ext cx="352459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cap="all" spc="100" dirty="0">
                  <a:solidFill>
                    <a:schemeClr val="bg1"/>
                  </a:solidFill>
                  <a:latin typeface="Microsoft YaHei UI" panose="020B0503020204020204" pitchFamily="34" charset="-122"/>
                  <a:ea typeface="Microsoft YaHei UI" panose="020B0503020204020204" pitchFamily="34" charset="-122"/>
                  <a:cs typeface="+mj-cs"/>
                </a:rPr>
                <a:t>   相关知识</a:t>
              </a:r>
            </a:p>
          </p:txBody>
        </p:sp>
        <p:sp>
          <p:nvSpPr>
            <p:cNvPr id="10" name="文本框 9"/>
            <p:cNvSpPr txBox="1"/>
            <p:nvPr/>
          </p:nvSpPr>
          <p:spPr>
            <a:xfrm>
              <a:off x="5709841" y="3339319"/>
              <a:ext cx="352459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cap="all" spc="100" dirty="0">
                  <a:solidFill>
                    <a:schemeClr val="bg1"/>
                  </a:solidFill>
                  <a:latin typeface="Microsoft YaHei UI" panose="020B0503020204020204" pitchFamily="34" charset="-122"/>
                  <a:ea typeface="Microsoft YaHei UI" panose="020B0503020204020204" pitchFamily="34" charset="-122"/>
                  <a:cs typeface="+mj-cs"/>
                </a:rPr>
                <a:t>   基本要求</a:t>
              </a:r>
            </a:p>
          </p:txBody>
        </p:sp>
        <p:sp>
          <p:nvSpPr>
            <p:cNvPr id="11" name="文本框 10"/>
            <p:cNvSpPr txBox="1"/>
            <p:nvPr/>
          </p:nvSpPr>
          <p:spPr>
            <a:xfrm>
              <a:off x="5638111" y="3945402"/>
              <a:ext cx="3524596"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cap="all" spc="100" dirty="0">
                  <a:solidFill>
                    <a:schemeClr val="bg1"/>
                  </a:solidFill>
                  <a:latin typeface="Microsoft YaHei UI" panose="020B0503020204020204" pitchFamily="34" charset="-122"/>
                  <a:ea typeface="Microsoft YaHei UI" panose="020B0503020204020204" pitchFamily="34" charset="-122"/>
                  <a:cs typeface="+mj-cs"/>
                </a:rPr>
                <a:t>   选作要求</a:t>
              </a:r>
            </a:p>
          </p:txBody>
        </p:sp>
      </p:grpSp>
    </p:spTree>
    <p:extLst>
      <p:ext uri="{BB962C8B-B14F-4D97-AF65-F5344CB8AC3E}">
        <p14:creationId xmlns:p14="http://schemas.microsoft.com/office/powerpoint/2010/main" val="1838565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文本情感分类技术介绍</a:t>
            </a:r>
            <a:endParaRPr lang="en-US" altLang="zh-CN" dirty="0">
              <a:latin typeface="Microsoft YaHei UI" panose="020B0503020204020204" pitchFamily="34" charset="-122"/>
              <a:ea typeface="Microsoft YaHei UI" panose="020B0503020204020204" pitchFamily="34" charset="-122"/>
            </a:endParaRPr>
          </a:p>
        </p:txBody>
      </p:sp>
      <p:sp>
        <p:nvSpPr>
          <p:cNvPr id="6" name="文本框 5"/>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6BC58F8D-EDB8-41B3-AA9B-25A73114410D}"/>
              </a:ext>
            </a:extLst>
          </p:cNvPr>
          <p:cNvSpPr txBox="1"/>
          <p:nvPr/>
        </p:nvSpPr>
        <p:spPr>
          <a:xfrm>
            <a:off x="1024127" y="6410000"/>
            <a:ext cx="6741015" cy="369332"/>
          </a:xfrm>
          <a:prstGeom prst="rect">
            <a:avLst/>
          </a:prstGeom>
          <a:noFill/>
        </p:spPr>
        <p:txBody>
          <a:bodyPr wrap="square">
            <a:spAutoFit/>
          </a:bodyPr>
          <a:lstStyle/>
          <a:p>
            <a:pPr algn="ctr"/>
            <a:r>
              <a:rPr lang="zh-CN" altLang="en-US" b="0" i="0" dirty="0">
                <a:solidFill>
                  <a:srgbClr val="18191C"/>
                </a:solidFill>
                <a:effectLst/>
                <a:latin typeface="PingFang SC"/>
              </a:rPr>
              <a:t>从传统到深度学习：文本分类与情感分析的技术革命之路</a:t>
            </a:r>
          </a:p>
        </p:txBody>
      </p:sp>
      <p:pic>
        <p:nvPicPr>
          <p:cNvPr id="10" name="videoplayback (2)">
            <a:hlinkClick r:id="" action="ppaction://media"/>
            <a:extLst>
              <a:ext uri="{FF2B5EF4-FFF2-40B4-BE49-F238E27FC236}">
                <a16:creationId xmlns:a16="http://schemas.microsoft.com/office/drawing/2014/main" id="{63BDA62E-3ABF-4C01-A996-C3E564484C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96192" y="1678843"/>
            <a:ext cx="8167007" cy="4593941"/>
          </a:xfrm>
          <a:prstGeom prst="rect">
            <a:avLst/>
          </a:prstGeom>
        </p:spPr>
      </p:pic>
    </p:spTree>
    <p:extLst>
      <p:ext uri="{BB962C8B-B14F-4D97-AF65-F5344CB8AC3E}">
        <p14:creationId xmlns:p14="http://schemas.microsoft.com/office/powerpoint/2010/main" val="348875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59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978428"/>
            <a:ext cx="12192000" cy="2709949"/>
          </a:xfrm>
          <a:prstGeom prst="rect">
            <a:avLst/>
          </a:prstGeom>
          <a:solidFill>
            <a:schemeClr val="tx2"/>
          </a:solidFill>
        </p:spPr>
        <p:txBody>
          <a:bodyPr wrap="square" rtlCol="0">
            <a:spAutoFit/>
          </a:bodyPr>
          <a:lstStyle/>
          <a:p>
            <a:endParaRPr lang="zh-CN" altLang="en-US" dirty="0"/>
          </a:p>
        </p:txBody>
      </p:sp>
      <p:sp>
        <p:nvSpPr>
          <p:cNvPr id="3" name="文本框 2"/>
          <p:cNvSpPr txBox="1"/>
          <p:nvPr>
            <p:custDataLst>
              <p:tags r:id="rId1"/>
            </p:custDataLst>
          </p:nvPr>
        </p:nvSpPr>
        <p:spPr>
          <a:xfrm>
            <a:off x="778058" y="2387718"/>
            <a:ext cx="8264342" cy="1200329"/>
          </a:xfrm>
          <a:prstGeom prst="rect">
            <a:avLst/>
          </a:prstGeom>
          <a:noFill/>
        </p:spPr>
        <p:txBody>
          <a:bodyPr wrap="square" rtlCol="0" anchor="ctr" anchorCtr="0">
            <a:noAutofit/>
          </a:bodyPr>
          <a:lstStyle/>
          <a:p>
            <a:r>
              <a:rPr lang="en-US" altLang="zh-CN" sz="8800" b="1" dirty="0">
                <a:solidFill>
                  <a:srgbClr val="FFFFFF"/>
                </a:solidFill>
              </a:rPr>
              <a:t>THANK YOU</a:t>
            </a:r>
          </a:p>
        </p:txBody>
      </p:sp>
      <p:sp>
        <p:nvSpPr>
          <p:cNvPr id="17" name="平行四边形 16"/>
          <p:cNvSpPr/>
          <p:nvPr/>
        </p:nvSpPr>
        <p:spPr>
          <a:xfrm>
            <a:off x="8893299" y="1978428"/>
            <a:ext cx="460985" cy="2709949"/>
          </a:xfrm>
          <a:prstGeom prst="parallelogram">
            <a:avLst>
              <a:gd name="adj" fmla="val 81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290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问题背景</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p:cNvSpPr txBox="1"/>
          <p:nvPr/>
        </p:nvSpPr>
        <p:spPr>
          <a:xfrm>
            <a:off x="1167880" y="1585208"/>
            <a:ext cx="9173095" cy="499624"/>
          </a:xfrm>
          <a:prstGeom prst="rect">
            <a:avLst/>
          </a:prstGeom>
          <a:noFill/>
        </p:spPr>
        <p:txBody>
          <a:bodyPr wrap="square" rtlCol="0">
            <a:spAutoFit/>
          </a:bodyPr>
          <a:lstStyle/>
          <a:p>
            <a:pPr>
              <a:lnSpc>
                <a:spcPct val="150000"/>
              </a:lnSpc>
              <a:defRPr cap="all"/>
            </a:pPr>
            <a:r>
              <a:rPr lang="zh-CN" altLang="en-US" sz="2000" cap="all" dirty="0">
                <a:latin typeface="微软雅黑" panose="020B0503020204020204" pitchFamily="34" charset="-122"/>
                <a:ea typeface="微软雅黑" panose="020B0503020204020204" pitchFamily="34" charset="-122"/>
              </a:rPr>
              <a:t>网络暴力案例</a:t>
            </a:r>
            <a:endParaRPr lang="en-US" altLang="zh-CN" sz="2000" cap="all"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pic>
        <p:nvPicPr>
          <p:cNvPr id="3" name="1145881287_nb3-1-16">
            <a:hlinkClick r:id="" action="ppaction://media"/>
            <a:extLst>
              <a:ext uri="{FF2B5EF4-FFF2-40B4-BE49-F238E27FC236}">
                <a16:creationId xmlns:a16="http://schemas.microsoft.com/office/drawing/2014/main" id="{9C509441-3895-446E-95DF-5E634583C8F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24028" y="2717582"/>
            <a:ext cx="5941566" cy="3342131"/>
          </a:xfrm>
          <a:prstGeom prst="rect">
            <a:avLst/>
          </a:prstGeom>
        </p:spPr>
      </p:pic>
      <p:sp>
        <p:nvSpPr>
          <p:cNvPr id="7" name="文本框 6">
            <a:extLst>
              <a:ext uri="{FF2B5EF4-FFF2-40B4-BE49-F238E27FC236}">
                <a16:creationId xmlns:a16="http://schemas.microsoft.com/office/drawing/2014/main" id="{6BC58F8D-EDB8-41B3-AA9B-25A73114410D}"/>
              </a:ext>
            </a:extLst>
          </p:cNvPr>
          <p:cNvSpPr txBox="1"/>
          <p:nvPr/>
        </p:nvSpPr>
        <p:spPr>
          <a:xfrm>
            <a:off x="1024128" y="6410000"/>
            <a:ext cx="4830572" cy="369332"/>
          </a:xfrm>
          <a:prstGeom prst="rect">
            <a:avLst/>
          </a:prstGeom>
          <a:noFill/>
        </p:spPr>
        <p:txBody>
          <a:bodyPr wrap="square">
            <a:spAutoFit/>
          </a:bodyPr>
          <a:lstStyle/>
          <a:p>
            <a:pPr algn="ctr"/>
            <a:r>
              <a:rPr lang="en-US" altLang="zh-CN" b="0" i="0" dirty="0">
                <a:solidFill>
                  <a:srgbClr val="18191C"/>
                </a:solidFill>
                <a:effectLst/>
                <a:latin typeface="PingFang SC"/>
              </a:rPr>
              <a:t>2023</a:t>
            </a:r>
            <a:r>
              <a:rPr lang="zh-CN" altLang="en-US" b="0" i="0" dirty="0">
                <a:solidFill>
                  <a:srgbClr val="18191C"/>
                </a:solidFill>
                <a:effectLst/>
                <a:latin typeface="PingFang SC"/>
              </a:rPr>
              <a:t>年武汉被碾轧孩子妈妈遭网暴自杀</a:t>
            </a:r>
          </a:p>
        </p:txBody>
      </p:sp>
      <p:pic>
        <p:nvPicPr>
          <p:cNvPr id="9" name="1081655472-1-16">
            <a:hlinkClick r:id="" action="ppaction://media"/>
            <a:extLst>
              <a:ext uri="{FF2B5EF4-FFF2-40B4-BE49-F238E27FC236}">
                <a16:creationId xmlns:a16="http://schemas.microsoft.com/office/drawing/2014/main" id="{5FF49B8F-6AA4-482F-BF55-6AB0A4F86DE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00563" y="2871795"/>
            <a:ext cx="5667409" cy="3187918"/>
          </a:xfrm>
          <a:prstGeom prst="rect">
            <a:avLst/>
          </a:prstGeom>
        </p:spPr>
      </p:pic>
      <p:sp>
        <p:nvSpPr>
          <p:cNvPr id="11" name="文本框 10">
            <a:extLst>
              <a:ext uri="{FF2B5EF4-FFF2-40B4-BE49-F238E27FC236}">
                <a16:creationId xmlns:a16="http://schemas.microsoft.com/office/drawing/2014/main" id="{3759F040-853F-406C-BF8B-B7B3B5E59DC0}"/>
              </a:ext>
            </a:extLst>
          </p:cNvPr>
          <p:cNvSpPr txBox="1"/>
          <p:nvPr/>
        </p:nvSpPr>
        <p:spPr>
          <a:xfrm>
            <a:off x="6511925" y="6272784"/>
            <a:ext cx="6711950" cy="369332"/>
          </a:xfrm>
          <a:prstGeom prst="rect">
            <a:avLst/>
          </a:prstGeom>
          <a:noFill/>
        </p:spPr>
        <p:txBody>
          <a:bodyPr wrap="square">
            <a:spAutoFit/>
          </a:bodyPr>
          <a:lstStyle/>
          <a:p>
            <a:r>
              <a:rPr lang="zh-CN" altLang="en-US" b="0" i="0" dirty="0">
                <a:solidFill>
                  <a:srgbClr val="000000"/>
                </a:solidFill>
                <a:effectLst/>
                <a:latin typeface="ui-sans-serif"/>
              </a:rPr>
              <a:t>网络暴力害了多少人，武汉糖水的爷爷走红后被网爆</a:t>
            </a:r>
            <a:endParaRPr lang="zh-CN" altLang="en-US" dirty="0"/>
          </a:p>
        </p:txBody>
      </p:sp>
    </p:spTree>
    <p:extLst>
      <p:ext uri="{BB962C8B-B14F-4D97-AF65-F5344CB8AC3E}">
        <p14:creationId xmlns:p14="http://schemas.microsoft.com/office/powerpoint/2010/main" val="75800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27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156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问题背景</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p:cNvSpPr txBox="1"/>
          <p:nvPr/>
        </p:nvSpPr>
        <p:spPr>
          <a:xfrm>
            <a:off x="1167880" y="1585208"/>
            <a:ext cx="9173095" cy="499624"/>
          </a:xfrm>
          <a:prstGeom prst="rect">
            <a:avLst/>
          </a:prstGeom>
          <a:noFill/>
        </p:spPr>
        <p:txBody>
          <a:bodyPr wrap="square" rtlCol="0">
            <a:spAutoFit/>
          </a:bodyPr>
          <a:lstStyle/>
          <a:p>
            <a:pPr>
              <a:lnSpc>
                <a:spcPct val="150000"/>
              </a:lnSpc>
              <a:defRPr cap="all"/>
            </a:pPr>
            <a:r>
              <a:rPr lang="zh-CN" altLang="en-US" sz="2000" cap="all" dirty="0">
                <a:latin typeface="微软雅黑" panose="020B0503020204020204" pitchFamily="34" charset="-122"/>
                <a:ea typeface="微软雅黑" panose="020B0503020204020204" pitchFamily="34" charset="-122"/>
              </a:rPr>
              <a:t>网络暴力案例</a:t>
            </a:r>
            <a:endParaRPr lang="en-US" altLang="zh-CN" sz="2000" cap="all"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6BC58F8D-EDB8-41B3-AA9B-25A73114410D}"/>
              </a:ext>
            </a:extLst>
          </p:cNvPr>
          <p:cNvSpPr txBox="1"/>
          <p:nvPr/>
        </p:nvSpPr>
        <p:spPr>
          <a:xfrm>
            <a:off x="1024128" y="6410000"/>
            <a:ext cx="4830572" cy="369332"/>
          </a:xfrm>
          <a:prstGeom prst="rect">
            <a:avLst/>
          </a:prstGeom>
          <a:noFill/>
        </p:spPr>
        <p:txBody>
          <a:bodyPr wrap="square">
            <a:spAutoFit/>
          </a:bodyPr>
          <a:lstStyle/>
          <a:p>
            <a:pPr algn="ctr"/>
            <a:r>
              <a:rPr lang="zh-CN" altLang="en-US" b="0" i="0" dirty="0">
                <a:solidFill>
                  <a:srgbClr val="18191C"/>
                </a:solidFill>
                <a:effectLst/>
                <a:latin typeface="PingFang SC"/>
              </a:rPr>
              <a:t>刘学州网暴致死案</a:t>
            </a:r>
          </a:p>
        </p:txBody>
      </p:sp>
      <p:pic>
        <p:nvPicPr>
          <p:cNvPr id="8" name="1005635592_nb3-1-16">
            <a:hlinkClick r:id="" action="ppaction://media"/>
            <a:extLst>
              <a:ext uri="{FF2B5EF4-FFF2-40B4-BE49-F238E27FC236}">
                <a16:creationId xmlns:a16="http://schemas.microsoft.com/office/drawing/2014/main" id="{B4AF148D-F411-46C8-8806-88E0A7604DA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48813" y="2643467"/>
            <a:ext cx="5601614" cy="3150908"/>
          </a:xfrm>
          <a:prstGeom prst="rect">
            <a:avLst/>
          </a:prstGeom>
        </p:spPr>
      </p:pic>
      <p:sp>
        <p:nvSpPr>
          <p:cNvPr id="9" name="文本框 8">
            <a:extLst>
              <a:ext uri="{FF2B5EF4-FFF2-40B4-BE49-F238E27FC236}">
                <a16:creationId xmlns:a16="http://schemas.microsoft.com/office/drawing/2014/main" id="{38D0B4A1-5588-4A2A-9B81-74BCEFAEED05}"/>
              </a:ext>
            </a:extLst>
          </p:cNvPr>
          <p:cNvSpPr txBox="1"/>
          <p:nvPr/>
        </p:nvSpPr>
        <p:spPr>
          <a:xfrm>
            <a:off x="6815328" y="6412468"/>
            <a:ext cx="4830572" cy="369332"/>
          </a:xfrm>
          <a:prstGeom prst="rect">
            <a:avLst/>
          </a:prstGeom>
          <a:noFill/>
        </p:spPr>
        <p:txBody>
          <a:bodyPr wrap="square">
            <a:spAutoFit/>
          </a:bodyPr>
          <a:lstStyle/>
          <a:p>
            <a:pPr algn="ctr"/>
            <a:r>
              <a:rPr lang="zh-CN" altLang="en-US" b="0" i="0" dirty="0">
                <a:solidFill>
                  <a:srgbClr val="18191C"/>
                </a:solidFill>
                <a:effectLst/>
                <a:latin typeface="PingFang SC"/>
              </a:rPr>
              <a:t>律师：提取了</a:t>
            </a:r>
            <a:r>
              <a:rPr lang="en-US" altLang="zh-CN" b="0" i="0" dirty="0">
                <a:solidFill>
                  <a:srgbClr val="18191C"/>
                </a:solidFill>
                <a:effectLst/>
                <a:latin typeface="PingFang SC"/>
              </a:rPr>
              <a:t>2000</a:t>
            </a:r>
            <a:r>
              <a:rPr lang="zh-CN" altLang="en-US" b="0" i="0" dirty="0">
                <a:solidFill>
                  <a:srgbClr val="18191C"/>
                </a:solidFill>
                <a:effectLst/>
                <a:latin typeface="PingFang SC"/>
              </a:rPr>
              <a:t>多条网暴言论，触目惊心</a:t>
            </a:r>
          </a:p>
        </p:txBody>
      </p:sp>
      <p:pic>
        <p:nvPicPr>
          <p:cNvPr id="5" name="30813062518-1-192">
            <a:hlinkClick r:id="" action="ppaction://media"/>
            <a:extLst>
              <a:ext uri="{FF2B5EF4-FFF2-40B4-BE49-F238E27FC236}">
                <a16:creationId xmlns:a16="http://schemas.microsoft.com/office/drawing/2014/main" id="{4436B770-90E5-4589-913E-E5000F6BE7C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53086" y="2643467"/>
            <a:ext cx="5601614" cy="3150908"/>
          </a:xfrm>
          <a:prstGeom prst="rect">
            <a:avLst/>
          </a:prstGeom>
        </p:spPr>
      </p:pic>
    </p:spTree>
    <p:extLst>
      <p:ext uri="{BB962C8B-B14F-4D97-AF65-F5344CB8AC3E}">
        <p14:creationId xmlns:p14="http://schemas.microsoft.com/office/powerpoint/2010/main" val="244457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56"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56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问题描述</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p:cNvSpPr txBox="1"/>
          <p:nvPr/>
        </p:nvSpPr>
        <p:spPr>
          <a:xfrm>
            <a:off x="1180580" y="1920883"/>
            <a:ext cx="9173095" cy="2346283"/>
          </a:xfrm>
          <a:prstGeom prst="rect">
            <a:avLst/>
          </a:prstGeom>
          <a:noFill/>
        </p:spPr>
        <p:txBody>
          <a:bodyPr wrap="square" rtlCol="0">
            <a:spAutoFit/>
          </a:bodyPr>
          <a:lstStyle/>
          <a:p>
            <a:pPr>
              <a:lnSpc>
                <a:spcPct val="150000"/>
              </a:lnSpc>
              <a:defRPr cap="all"/>
            </a:pPr>
            <a:r>
              <a:rPr lang="zh-CN" altLang="en-US" sz="2000" cap="all" dirty="0">
                <a:latin typeface="微软雅黑" panose="020B0503020204020204" pitchFamily="34" charset="-122"/>
                <a:ea typeface="微软雅黑" panose="020B0503020204020204" pitchFamily="34" charset="-122"/>
              </a:rPr>
              <a:t>名称：微博评论的情绪分析与可视化系统的设计与开发</a:t>
            </a:r>
            <a:endParaRPr lang="en-US" altLang="zh-CN" sz="2000" cap="all" dirty="0">
              <a:latin typeface="微软雅黑" panose="020B0503020204020204" pitchFamily="34" charset="-122"/>
              <a:ea typeface="微软雅黑" panose="020B0503020204020204" pitchFamily="34" charset="-122"/>
            </a:endParaRPr>
          </a:p>
          <a:p>
            <a:pPr>
              <a:lnSpc>
                <a:spcPct val="150000"/>
              </a:lnSpc>
              <a:defRPr cap="all"/>
            </a:pPr>
            <a:endParaRPr lang="en-US" altLang="zh-CN" sz="2000" cap="all" dirty="0">
              <a:latin typeface="微软雅黑" panose="020B0503020204020204" pitchFamily="34" charset="-122"/>
              <a:ea typeface="微软雅黑" panose="020B0503020204020204" pitchFamily="34" charset="-122"/>
            </a:endParaRPr>
          </a:p>
          <a:p>
            <a:pPr>
              <a:lnSpc>
                <a:spcPct val="150000"/>
              </a:lnSpc>
              <a:defRPr cap="all"/>
            </a:pPr>
            <a:r>
              <a:rPr lang="zh-CN" altLang="en-US" sz="2000" cap="all" dirty="0">
                <a:latin typeface="微软雅黑" panose="020B0503020204020204" pitchFamily="34" charset="-122"/>
                <a:ea typeface="微软雅黑" panose="020B0503020204020204" pitchFamily="34" charset="-122"/>
              </a:rPr>
              <a:t>描述：设计一个</a:t>
            </a:r>
            <a:r>
              <a:rPr lang="en-US" altLang="zh-CN" sz="2000" cap="all" dirty="0">
                <a:latin typeface="微软雅黑" panose="020B0503020204020204" pitchFamily="34" charset="-122"/>
                <a:ea typeface="微软雅黑" panose="020B0503020204020204" pitchFamily="34" charset="-122"/>
              </a:rPr>
              <a:t>B/S(</a:t>
            </a:r>
            <a:r>
              <a:rPr lang="zh-CN" altLang="en-US" sz="2000" cap="all" dirty="0">
                <a:latin typeface="微软雅黑" panose="020B0503020204020204" pitchFamily="34" charset="-122"/>
                <a:ea typeface="微软雅黑" panose="020B0503020204020204" pitchFamily="34" charset="-122"/>
              </a:rPr>
              <a:t>浏览器</a:t>
            </a:r>
            <a:r>
              <a:rPr lang="en-US" altLang="zh-CN" sz="2000" cap="all" dirty="0">
                <a:latin typeface="微软雅黑" panose="020B0503020204020204" pitchFamily="34" charset="-122"/>
                <a:ea typeface="微软雅黑" panose="020B0503020204020204" pitchFamily="34" charset="-122"/>
              </a:rPr>
              <a:t>/</a:t>
            </a:r>
            <a:r>
              <a:rPr lang="zh-CN" altLang="en-US" sz="2000" cap="all" dirty="0">
                <a:latin typeface="微软雅黑" panose="020B0503020204020204" pitchFamily="34" charset="-122"/>
                <a:ea typeface="微软雅黑" panose="020B0503020204020204" pitchFamily="34" charset="-122"/>
              </a:rPr>
              <a:t>服务器</a:t>
            </a:r>
            <a:r>
              <a:rPr lang="en-US" altLang="zh-CN" sz="2000" cap="all" dirty="0">
                <a:latin typeface="微软雅黑" panose="020B0503020204020204" pitchFamily="34" charset="-122"/>
                <a:ea typeface="微软雅黑" panose="020B0503020204020204" pitchFamily="34" charset="-122"/>
              </a:rPr>
              <a:t>)</a:t>
            </a:r>
            <a:r>
              <a:rPr lang="zh-CN" altLang="en-US" sz="2000" cap="all" dirty="0">
                <a:latin typeface="微软雅黑" panose="020B0503020204020204" pitchFamily="34" charset="-122"/>
                <a:ea typeface="微软雅黑" panose="020B0503020204020204" pitchFamily="34" charset="-122"/>
              </a:rPr>
              <a:t>系统，实现对微博热帖网站下的评论的爬取，并在网页上实现评论的情感可视化分析。自选编程语言与小组成员合作开发完成设计任务。</a:t>
            </a:r>
            <a:endParaRPr lang="en-US" altLang="zh-CN" sz="2000" cap="all"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Tree>
    <p:extLst>
      <p:ext uri="{BB962C8B-B14F-4D97-AF65-F5344CB8AC3E}">
        <p14:creationId xmlns:p14="http://schemas.microsoft.com/office/powerpoint/2010/main" val="1324294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相关知识</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p:cNvSpPr txBox="1"/>
          <p:nvPr/>
        </p:nvSpPr>
        <p:spPr>
          <a:xfrm>
            <a:off x="890518" y="1782443"/>
            <a:ext cx="9987292" cy="5075557"/>
          </a:xfrm>
          <a:prstGeom prst="rect">
            <a:avLst/>
          </a:prstGeom>
          <a:noFill/>
        </p:spPr>
        <p:txBody>
          <a:bodyPr wrap="square" rtlCol="0">
            <a:spAutoFit/>
          </a:bodyPr>
          <a:lstStyle/>
          <a:p>
            <a:pPr marL="342900" indent="-342900">
              <a:lnSpc>
                <a:spcPct val="150000"/>
              </a:lnSpc>
              <a:buFont typeface="Wingdings" panose="05000000000000000000" pitchFamily="2" charset="2"/>
              <a:buChar char="Ø"/>
              <a:defRPr cap="all"/>
            </a:pPr>
            <a:r>
              <a:rPr lang="zh-CN" altLang="en-US" sz="2000" b="1" cap="all" dirty="0">
                <a:latin typeface="微软雅黑" panose="020B0503020204020204" pitchFamily="34" charset="-122"/>
                <a:ea typeface="微软雅黑" panose="020B0503020204020204" pitchFamily="34" charset="-122"/>
              </a:rPr>
              <a:t>文本情感分析</a:t>
            </a:r>
            <a:endParaRPr lang="en-US" altLang="zh-CN" sz="2000" b="1" cap="all" dirty="0">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defRPr cap="all"/>
            </a:pPr>
            <a:r>
              <a:rPr lang="zh-CN" altLang="en-US" b="1" cap="all" dirty="0">
                <a:latin typeface="微软雅黑" panose="020B0503020204020204" pitchFamily="34" charset="-122"/>
                <a:ea typeface="微软雅黑" panose="020B0503020204020204" pitchFamily="34" charset="-122"/>
              </a:rPr>
              <a:t>背景：</a:t>
            </a:r>
            <a:r>
              <a:rPr lang="zh-CN" altLang="en-US" cap="all" dirty="0">
                <a:latin typeface="微软雅黑" panose="020B0503020204020204" pitchFamily="34" charset="-122"/>
                <a:ea typeface="微软雅黑" panose="020B0503020204020204" pitchFamily="34" charset="-122"/>
              </a:rPr>
              <a:t>随着移动互联网的普及，网民已经习惯于在网络上表达意见和建议，比如电商网站上对商品的评价、社交媒体中对品牌、产品、政策的评价等等。这些评价中都蕴含着巨大的商业价值。比如某品牌公司可以分析社交媒体上广大民众对该品牌的评价，如果负面评价忽然增多，就可以快速采取相应的行动。而这种正负面评价的分析就是情感分析的主要应用场景。</a:t>
            </a:r>
            <a:endParaRPr lang="en-US" altLang="zh-CN" cap="all" dirty="0">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defRPr cap="all"/>
            </a:pPr>
            <a:r>
              <a:rPr lang="zh-CN" altLang="en-US" b="1" cap="all" dirty="0">
                <a:latin typeface="微软雅黑" panose="020B0503020204020204" pitchFamily="34" charset="-122"/>
                <a:ea typeface="微软雅黑" panose="020B0503020204020204" pitchFamily="34" charset="-122"/>
              </a:rPr>
              <a:t>基本介绍：</a:t>
            </a:r>
            <a:r>
              <a:rPr lang="zh-CN" altLang="en-US" cap="all" dirty="0">
                <a:latin typeface="微软雅黑" panose="020B0503020204020204" pitchFamily="34" charset="-122"/>
                <a:ea typeface="微软雅黑" panose="020B0503020204020204" pitchFamily="34" charset="-122"/>
              </a:rPr>
              <a:t>情感分析是根据输入的文本、语音或视频，自动识别其中的观点倾向、态度、情绪、评价等，广泛应用于消费决策、舆情分析、个性化推荐等商业领域。</a:t>
            </a:r>
            <a:endParaRPr lang="en-US" altLang="zh-CN" cap="all" dirty="0">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defRPr cap="all"/>
            </a:pPr>
            <a:r>
              <a:rPr lang="zh-CN" altLang="en-US" b="1" cap="all" dirty="0">
                <a:latin typeface="微软雅黑" panose="020B0503020204020204" pitchFamily="34" charset="-122"/>
                <a:ea typeface="微软雅黑" panose="020B0503020204020204" pitchFamily="34" charset="-122"/>
              </a:rPr>
              <a:t>分类</a:t>
            </a:r>
            <a:endParaRPr lang="en-US" altLang="zh-CN" b="1" cap="all" dirty="0">
              <a:latin typeface="微软雅黑" panose="020B0503020204020204" pitchFamily="34" charset="-122"/>
              <a:ea typeface="微软雅黑" panose="020B0503020204020204" pitchFamily="34" charset="-122"/>
            </a:endParaRPr>
          </a:p>
          <a:p>
            <a:pPr marL="1371600" lvl="2" indent="-457200">
              <a:lnSpc>
                <a:spcPct val="150000"/>
              </a:lnSpc>
              <a:buFont typeface="Wingdings" panose="05000000000000000000" pitchFamily="2" charset="2"/>
              <a:buChar char="ü"/>
              <a:defRPr cap="all"/>
            </a:pPr>
            <a:r>
              <a:rPr lang="zh-CN" altLang="en-US" cap="all" dirty="0">
                <a:latin typeface="微软雅黑" panose="020B0503020204020204" pitchFamily="34" charset="-122"/>
                <a:ea typeface="微软雅黑" panose="020B0503020204020204" pitchFamily="34" charset="-122"/>
              </a:rPr>
              <a:t>篇章级：整个文本作为输入，输出整体的情感倾向。</a:t>
            </a:r>
            <a:endParaRPr lang="en-US" altLang="zh-CN" cap="all" dirty="0">
              <a:latin typeface="微软雅黑" panose="020B0503020204020204" pitchFamily="34" charset="-122"/>
              <a:ea typeface="微软雅黑" panose="020B0503020204020204" pitchFamily="34" charset="-122"/>
            </a:endParaRPr>
          </a:p>
          <a:p>
            <a:pPr marL="1371600" lvl="2" indent="-457200">
              <a:lnSpc>
                <a:spcPct val="150000"/>
              </a:lnSpc>
              <a:buFont typeface="Wingdings" panose="05000000000000000000" pitchFamily="2" charset="2"/>
              <a:buChar char="ü"/>
              <a:defRPr cap="all"/>
            </a:pPr>
            <a:r>
              <a:rPr lang="zh-CN" altLang="en-US" cap="all" dirty="0">
                <a:latin typeface="微软雅黑" panose="020B0503020204020204" pitchFamily="34" charset="-122"/>
                <a:ea typeface="微软雅黑" panose="020B0503020204020204" pitchFamily="34" charset="-122"/>
              </a:rPr>
              <a:t>句子级：输入是一个句子，输出是该句子的情感倾向。</a:t>
            </a:r>
            <a:endParaRPr lang="en-US" altLang="zh-CN" cap="all" dirty="0">
              <a:latin typeface="微软雅黑" panose="020B0503020204020204" pitchFamily="34" charset="-122"/>
              <a:ea typeface="微软雅黑" panose="020B0503020204020204" pitchFamily="34" charset="-122"/>
            </a:endParaRPr>
          </a:p>
          <a:p>
            <a:pPr marL="1371600" lvl="2" indent="-457200">
              <a:lnSpc>
                <a:spcPct val="150000"/>
              </a:lnSpc>
              <a:buFont typeface="Wingdings" panose="05000000000000000000" pitchFamily="2" charset="2"/>
              <a:buChar char="ü"/>
              <a:defRPr cap="all"/>
            </a:pPr>
            <a:r>
              <a:rPr lang="zh-CN" altLang="en-US" cap="all" dirty="0">
                <a:latin typeface="微软雅黑" panose="020B0503020204020204" pitchFamily="34" charset="-122"/>
                <a:ea typeface="微软雅黑" panose="020B0503020204020204" pitchFamily="34" charset="-122"/>
              </a:rPr>
              <a:t>对象或属性级：给定文本，提取其中的对象或属性，再判断情感倾向。</a:t>
            </a:r>
            <a:endParaRPr lang="en-US" altLang="zh-CN" cap="all"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Tree>
    <p:extLst>
      <p:ext uri="{BB962C8B-B14F-4D97-AF65-F5344CB8AC3E}">
        <p14:creationId xmlns:p14="http://schemas.microsoft.com/office/powerpoint/2010/main" val="3744535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相关知识</a:t>
            </a:r>
            <a:endParaRPr lang="en-US" altLang="zh-CN" dirty="0">
              <a:latin typeface="Microsoft YaHei UI" panose="020B0503020204020204" pitchFamily="34" charset="-122"/>
              <a:ea typeface="Microsoft YaHei UI" panose="020B0503020204020204" pitchFamily="34" charset="-122"/>
            </a:endParaRPr>
          </a:p>
        </p:txBody>
      </p:sp>
      <p:sp>
        <p:nvSpPr>
          <p:cNvPr id="4" name="文本框 3"/>
          <p:cNvSpPr txBox="1"/>
          <p:nvPr/>
        </p:nvSpPr>
        <p:spPr>
          <a:xfrm>
            <a:off x="827314" y="1547478"/>
            <a:ext cx="6433244" cy="1751570"/>
          </a:xfrm>
          <a:prstGeom prst="rect">
            <a:avLst/>
          </a:prstGeom>
          <a:noFill/>
        </p:spPr>
        <p:txBody>
          <a:bodyPr wrap="square" rtlCol="0">
            <a:spAutoFit/>
          </a:bodyPr>
          <a:lstStyle/>
          <a:p>
            <a:pPr marL="342900" indent="-342900">
              <a:lnSpc>
                <a:spcPct val="150000"/>
              </a:lnSpc>
              <a:buFont typeface="Wingdings" panose="05000000000000000000" pitchFamily="2" charset="2"/>
              <a:buChar char="Ø"/>
              <a:defRPr cap="all"/>
            </a:pPr>
            <a:r>
              <a:rPr lang="zh-CN" altLang="en-US" sz="2000" b="1" cap="all" dirty="0">
                <a:latin typeface="微软雅黑" panose="020B0503020204020204" pitchFamily="34" charset="-122"/>
                <a:ea typeface="微软雅黑" panose="020B0503020204020204" pitchFamily="34" charset="-122"/>
              </a:rPr>
              <a:t>热帖评论分析</a:t>
            </a:r>
            <a:endParaRPr lang="en-US" altLang="zh-CN" sz="2000" b="1" cap="all" dirty="0">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defRPr cap="all"/>
            </a:pPr>
            <a:r>
              <a:rPr lang="zh-CN" altLang="zh-CN" cap="all" dirty="0">
                <a:latin typeface="微软雅黑" panose="020B0503020204020204" pitchFamily="34" charset="-122"/>
                <a:ea typeface="微软雅黑" panose="020B0503020204020204" pitchFamily="34" charset="-122"/>
              </a:rPr>
              <a:t>在微博这样的社交平台上，评论系统是用户互动和表达观点的重要渠道。用户通过评论来分享自己对微博内容的看法和情感反应。</a:t>
            </a:r>
            <a:endParaRPr lang="en-US" altLang="zh-CN" cap="all"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7" name="矩形 6">
            <a:extLst>
              <a:ext uri="{FF2B5EF4-FFF2-40B4-BE49-F238E27FC236}">
                <a16:creationId xmlns:a16="http://schemas.microsoft.com/office/drawing/2014/main" id="{62E018BC-6A64-49CD-86F7-6A28BA78DD5D}"/>
              </a:ext>
            </a:extLst>
          </p:cNvPr>
          <p:cNvSpPr/>
          <p:nvPr/>
        </p:nvSpPr>
        <p:spPr>
          <a:xfrm>
            <a:off x="827313" y="3161642"/>
            <a:ext cx="10417948" cy="3779240"/>
          </a:xfrm>
          <a:prstGeom prst="rect">
            <a:avLst/>
          </a:prstGeom>
        </p:spPr>
        <p:txBody>
          <a:bodyPr wrap="square">
            <a:spAutoFit/>
          </a:bodyPr>
          <a:lstStyle/>
          <a:p>
            <a:pPr marL="457200" indent="-457200">
              <a:lnSpc>
                <a:spcPct val="150000"/>
              </a:lnSpc>
              <a:buFont typeface="Wingdings" panose="05000000000000000000" pitchFamily="2" charset="2"/>
              <a:buChar char="Ø"/>
              <a:defRPr cap="all"/>
            </a:pPr>
            <a:r>
              <a:rPr lang="zh-CN" altLang="en-US" b="1" cap="all" dirty="0">
                <a:latin typeface="微软雅黑" panose="020B0503020204020204" pitchFamily="34" charset="-122"/>
                <a:ea typeface="微软雅黑" panose="020B0503020204020204" pitchFamily="34" charset="-122"/>
              </a:rPr>
              <a:t>意义</a:t>
            </a:r>
            <a:endParaRPr lang="en-US" altLang="zh-CN" cap="all" dirty="0">
              <a:latin typeface="微软雅黑" panose="020B0503020204020204" pitchFamily="34" charset="-122"/>
              <a:ea typeface="微软雅黑" panose="020B0503020204020204" pitchFamily="34" charset="-122"/>
            </a:endParaRPr>
          </a:p>
          <a:p>
            <a:pPr marL="342900" indent="-342900" algn="just">
              <a:lnSpc>
                <a:spcPct val="150000"/>
              </a:lnSpc>
              <a:buFont typeface="+mj-lt"/>
              <a:buAutoNum type="arabicPeriod"/>
            </a:pPr>
            <a:r>
              <a:rPr lang="zh-CN" altLang="zh-CN" cap="all" dirty="0">
                <a:latin typeface="微软雅黑" panose="020B0503020204020204" pitchFamily="34" charset="-122"/>
                <a:ea typeface="微软雅黑" panose="020B0503020204020204" pitchFamily="34" charset="-122"/>
              </a:rPr>
              <a:t>微博评论的情感分析能够帮助内容创作者和品牌了解公众对他们发布内容的情感反应，从而调整内容策略，创作更受目标受众喜爱的内容</a:t>
            </a:r>
            <a:endParaRPr lang="en-US" altLang="zh-CN" cap="all" dirty="0">
              <a:latin typeface="微软雅黑" panose="020B0503020204020204" pitchFamily="34" charset="-122"/>
              <a:ea typeface="微软雅黑" panose="020B0503020204020204" pitchFamily="34" charset="-122"/>
            </a:endParaRPr>
          </a:p>
          <a:p>
            <a:pPr marL="342900" indent="-342900" algn="just">
              <a:lnSpc>
                <a:spcPct val="150000"/>
              </a:lnSpc>
              <a:buFont typeface="+mj-lt"/>
              <a:buAutoNum type="arabicPeriod"/>
            </a:pPr>
            <a:r>
              <a:rPr lang="zh-CN" altLang="zh-CN" cap="all" dirty="0">
                <a:latin typeface="微软雅黑" panose="020B0503020204020204" pitchFamily="34" charset="-122"/>
                <a:ea typeface="微软雅黑" panose="020B0503020204020204" pitchFamily="34" charset="-122"/>
              </a:rPr>
              <a:t>通过分析评论情感，企业和品牌能够及时捕捉到公众对某一事件或品牌的态度变化，这对于声誉管理和危机公关至关重要</a:t>
            </a:r>
            <a:endParaRPr lang="en-US" altLang="zh-CN" cap="all" dirty="0">
              <a:latin typeface="微软雅黑" panose="020B0503020204020204" pitchFamily="34" charset="-122"/>
              <a:ea typeface="微软雅黑" panose="020B0503020204020204" pitchFamily="34" charset="-122"/>
            </a:endParaRPr>
          </a:p>
          <a:p>
            <a:pPr marL="342900" indent="-342900" algn="just">
              <a:lnSpc>
                <a:spcPct val="150000"/>
              </a:lnSpc>
              <a:buFont typeface="+mj-lt"/>
              <a:buAutoNum type="arabicPeriod"/>
            </a:pPr>
            <a:r>
              <a:rPr lang="zh-CN" altLang="zh-CN" cap="all" dirty="0">
                <a:latin typeface="微软雅黑" panose="020B0503020204020204" pitchFamily="34" charset="-122"/>
                <a:ea typeface="微软雅黑" panose="020B0503020204020204" pitchFamily="34" charset="-122"/>
              </a:rPr>
              <a:t>微博平台可以利用情感分析的结果，根据用户的情感倾向和喜好，优化内容推荐算法，提升用户体验和平台的用户粘性；</a:t>
            </a:r>
            <a:endParaRPr lang="en-US" altLang="zh-CN" cap="all" dirty="0">
              <a:latin typeface="微软雅黑" panose="020B0503020204020204" pitchFamily="34" charset="-122"/>
              <a:ea typeface="微软雅黑" panose="020B0503020204020204" pitchFamily="34" charset="-122"/>
            </a:endParaRPr>
          </a:p>
          <a:p>
            <a:pPr marL="342900" indent="-342900" algn="just">
              <a:lnSpc>
                <a:spcPct val="150000"/>
              </a:lnSpc>
              <a:buFont typeface="+mj-lt"/>
              <a:buAutoNum type="arabicPeriod"/>
            </a:pPr>
            <a:r>
              <a:rPr lang="zh-CN" altLang="zh-CN" cap="all" dirty="0">
                <a:latin typeface="微软雅黑" panose="020B0503020204020204" pitchFamily="34" charset="-122"/>
                <a:ea typeface="微软雅黑" panose="020B0503020204020204" pitchFamily="34" charset="-122"/>
              </a:rPr>
              <a:t>最后，对于政府机构和媒体来说，微博评论的情感分析可以作为了解公众情绪和社会舆情的重要工具，帮助他们更好地把握民意，制定或调整相关政策，提高政策的接受度和执行效果。</a:t>
            </a:r>
          </a:p>
        </p:txBody>
      </p:sp>
      <p:pic>
        <p:nvPicPr>
          <p:cNvPr id="9" name="图片 8">
            <a:extLst>
              <a:ext uri="{FF2B5EF4-FFF2-40B4-BE49-F238E27FC236}">
                <a16:creationId xmlns:a16="http://schemas.microsoft.com/office/drawing/2014/main" id="{9DDD8812-940D-45EA-87B0-E06AF2A752C4}"/>
              </a:ext>
            </a:extLst>
          </p:cNvPr>
          <p:cNvPicPr/>
          <p:nvPr/>
        </p:nvPicPr>
        <p:blipFill rotWithShape="1">
          <a:blip r:embed="rId3"/>
          <a:srcRect r="15308"/>
          <a:stretch/>
        </p:blipFill>
        <p:spPr>
          <a:xfrm>
            <a:off x="7180729" y="798287"/>
            <a:ext cx="4760259" cy="2641448"/>
          </a:xfrm>
          <a:prstGeom prst="rect">
            <a:avLst/>
          </a:prstGeom>
        </p:spPr>
      </p:pic>
    </p:spTree>
    <p:extLst>
      <p:ext uri="{BB962C8B-B14F-4D97-AF65-F5344CB8AC3E}">
        <p14:creationId xmlns:p14="http://schemas.microsoft.com/office/powerpoint/2010/main" val="395103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zh-CN" altLang="en-US" dirty="0"/>
              <a:t>相关知识</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p:cNvSpPr txBox="1"/>
          <p:nvPr/>
        </p:nvSpPr>
        <p:spPr>
          <a:xfrm>
            <a:off x="754742" y="798287"/>
            <a:ext cx="72571" cy="1008452"/>
          </a:xfrm>
          <a:prstGeom prst="rect">
            <a:avLst/>
          </a:prstGeom>
          <a:solidFill>
            <a:schemeClr val="tx2"/>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A9A19DF2-667A-4BCE-8096-4EC029DEDD79}"/>
              </a:ext>
            </a:extLst>
          </p:cNvPr>
          <p:cNvSpPr txBox="1"/>
          <p:nvPr/>
        </p:nvSpPr>
        <p:spPr>
          <a:xfrm>
            <a:off x="1024128" y="1924664"/>
            <a:ext cx="10508742" cy="461389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网络爬虫</a:t>
            </a:r>
            <a:endParaRPr lang="en-US" altLang="zh-CN"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背景：</a:t>
            </a:r>
            <a:r>
              <a:rPr lang="zh-CN" altLang="en-US" dirty="0">
                <a:latin typeface="微软雅黑" panose="020B0503020204020204" pitchFamily="34" charset="-122"/>
                <a:ea typeface="微软雅黑" panose="020B0503020204020204" pitchFamily="34" charset="-122"/>
              </a:rPr>
              <a:t>随着互联网技术的发展，网络数据逐渐成为了获取信息的重要途径，如何在网络上获取数据成为了需要解决的问题。针对这一问题，</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爬虫应运而生。</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爬虫可用于提取互联网上大量信息，抽取出有用数据，来满足用户需求。</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介绍：</a:t>
            </a:r>
            <a:r>
              <a:rPr lang="zh-CN" altLang="en-US" dirty="0">
                <a:latin typeface="微软雅黑" panose="020B0503020204020204" pitchFamily="34" charset="-122"/>
                <a:ea typeface="微软雅黑" panose="020B0503020204020204" pitchFamily="34" charset="-122"/>
              </a:rPr>
              <a:t>网络爬虫是一种按照一定的规则，自动地抓取网络信息的程序或者脚本。爬虫是指向网站</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网络发起请求，获取资源后分析并提取有用数据的程序。从技术层面来说就是通过程序模拟浏览器请求站点的行为，把站点返回的</a:t>
            </a:r>
            <a:r>
              <a:rPr lang="en-US" altLang="zh-CN" dirty="0">
                <a:latin typeface="微软雅黑" panose="020B0503020204020204" pitchFamily="34" charset="-122"/>
                <a:ea typeface="微软雅黑" panose="020B0503020204020204" pitchFamily="34" charset="-122"/>
              </a:rPr>
              <a:t>HTML</a:t>
            </a:r>
            <a:r>
              <a:rPr lang="zh-CN" altLang="en-US" dirty="0">
                <a:latin typeface="微软雅黑" panose="020B0503020204020204" pitchFamily="34" charset="-122"/>
                <a:ea typeface="微软雅黑" panose="020B0503020204020204" pitchFamily="34" charset="-122"/>
              </a:rPr>
              <a:t>代码</a:t>
            </a:r>
            <a:r>
              <a:rPr lang="en-US" altLang="zh-CN" dirty="0">
                <a:latin typeface="微软雅黑" panose="020B0503020204020204" pitchFamily="34" charset="-122"/>
                <a:ea typeface="微软雅黑" panose="020B0503020204020204" pitchFamily="34" charset="-122"/>
              </a:rPr>
              <a:t>/JSON</a:t>
            </a:r>
            <a:r>
              <a:rPr lang="zh-CN" altLang="en-US" dirty="0">
                <a:latin typeface="微软雅黑" panose="020B0503020204020204" pitchFamily="34" charset="-122"/>
                <a:ea typeface="微软雅黑" panose="020B0503020204020204" pitchFamily="34" charset="-122"/>
              </a:rPr>
              <a:t>数据</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二进制数据（图片、视频） 爬到本地，进而提取自己需要的数据，存放起来使用。</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作用：</a:t>
            </a:r>
            <a:r>
              <a:rPr lang="zh-CN" altLang="en-US" dirty="0">
                <a:latin typeface="微软雅黑" panose="020B0503020204020204" pitchFamily="34" charset="-122"/>
                <a:ea typeface="微软雅黑" panose="020B0503020204020204" pitchFamily="34" charset="-122"/>
              </a:rPr>
              <a:t>爬虫的作用之一就是能够进行数据采集，如抓取微博评论（机器学习舆情监控），抓取找平网站的招聘信息（数据分析、挖掘）。</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37889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e"/>
  <p:tag name="KSO_WM_UNIT_INDEX" val="1"/>
  <p:tag name="KSO_WM_UNIT_ID" val="custom160162_12*e*1"/>
  <p:tag name="KSO_WM_UNIT_CLEAR" val="1"/>
  <p:tag name="KSO_WM_UNIT_LAYERLEVEL" val="1"/>
  <p:tag name="KSO_WM_UNIT_VALUE" val="4"/>
  <p:tag name="KSO_WM_UNIT_HIGHLIGHT" val="0"/>
  <p:tag name="KSO_WM_UNIT_COMPATIBLE" val="1"/>
  <p:tag name="KSO_WM_UNIT_PRESET_TEXT" val="Part 0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e"/>
  <p:tag name="KSO_WM_UNIT_INDEX" val="1"/>
  <p:tag name="KSO_WM_UNIT_ID" val="custom160162_12*e*1"/>
  <p:tag name="KSO_WM_UNIT_CLEAR" val="1"/>
  <p:tag name="KSO_WM_UNIT_LAYERLEVEL" val="1"/>
  <p:tag name="KSO_WM_UNIT_VALUE" val="4"/>
  <p:tag name="KSO_WM_UNIT_HIGHLIGHT" val="0"/>
  <p:tag name="KSO_WM_UNIT_COMPATIBLE" val="1"/>
  <p:tag name="KSO_WM_UNIT_PRESET_TEXT" val="Part 0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a"/>
  <p:tag name="KSO_WM_UNIT_INDEX" val="1"/>
  <p:tag name="KSO_WM_UNIT_ID" val="custom160162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2"/>
  <p:tag name="KSO_WM_UNIT_TYPE" val="e"/>
  <p:tag name="KSO_WM_UNIT_INDEX" val="1"/>
  <p:tag name="KSO_WM_UNIT_ID" val="custom160162_12*e*1"/>
  <p:tag name="KSO_WM_UNIT_CLEAR" val="1"/>
  <p:tag name="KSO_WM_UNIT_LAYERLEVEL" val="1"/>
  <p:tag name="KSO_WM_UNIT_VALUE" val="4"/>
  <p:tag name="KSO_WM_UNIT_HIGHLIGHT" val="0"/>
  <p:tag name="KSO_WM_UNIT_COMPATIBLE" val="1"/>
  <p:tag name="KSO_WM_UNIT_PRESET_TEXT" val="Part 0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4079_TF22378848.potx" id="{F62FB227-606A-4DCF-9454-C7C2A6DCEDA3}" vid="{FF5F72B6-EF16-44B6-9476-2E94BA64039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8A2F88-55C5-4ED1-9541-807C65424763}">
  <ds:schemaRefs>
    <ds:schemaRef ds:uri="http://purl.org/dc/elements/1.1/"/>
    <ds:schemaRef ds:uri="http://purl.org/dc/dcmitype/"/>
    <ds:schemaRef ds:uri="16c05727-aa75-4e4a-9b5f-8a80a1165891"/>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71af3243-3dd4-4a8d-8c0d-dd76da1f02a5"/>
    <ds:schemaRef ds:uri="http://purl.org/dc/terms/"/>
  </ds:schemaRefs>
</ds:datastoreItem>
</file>

<file path=customXml/itemProps2.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整体设计</Template>
  <TotalTime>0</TotalTime>
  <Words>2555</Words>
  <Application>Microsoft Office PowerPoint</Application>
  <PresentationFormat>宽屏</PresentationFormat>
  <Paragraphs>219</Paragraphs>
  <Slides>31</Slides>
  <Notes>28</Notes>
  <HiddenSlides>0</HiddenSlides>
  <MMClips>5</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Microsoft YaHei UI</vt:lpstr>
      <vt:lpstr>PingFang SC</vt:lpstr>
      <vt:lpstr>ui-sans-serif</vt:lpstr>
      <vt:lpstr>微软雅黑</vt:lpstr>
      <vt:lpstr>Arial</vt:lpstr>
      <vt:lpstr>Tw Cen MT</vt:lpstr>
      <vt:lpstr>Wingdings</vt:lpstr>
      <vt:lpstr>Wingdings 3</vt:lpstr>
      <vt:lpstr>积分​​</vt:lpstr>
      <vt:lpstr>软件课程设计</vt:lpstr>
      <vt:lpstr>目录</vt:lpstr>
      <vt:lpstr>PowerPoint 演示文稿</vt:lpstr>
      <vt:lpstr>问题背景</vt:lpstr>
      <vt:lpstr>问题背景</vt:lpstr>
      <vt:lpstr>问题描述</vt:lpstr>
      <vt:lpstr>相关知识</vt:lpstr>
      <vt:lpstr>相关知识</vt:lpstr>
      <vt:lpstr>相关知识</vt:lpstr>
      <vt:lpstr>相关知识</vt:lpstr>
      <vt:lpstr>相关知识</vt:lpstr>
      <vt:lpstr>相关知识</vt:lpstr>
      <vt:lpstr>相关知识</vt:lpstr>
      <vt:lpstr>相关知识</vt:lpstr>
      <vt:lpstr>相关知识</vt:lpstr>
      <vt:lpstr>相关知识</vt:lpstr>
      <vt:lpstr>相关信息</vt:lpstr>
      <vt:lpstr>基本要求</vt:lpstr>
      <vt:lpstr>基本要求</vt:lpstr>
      <vt:lpstr>选做要求</vt:lpstr>
      <vt:lpstr>PowerPoint 演示文稿</vt:lpstr>
      <vt:lpstr>进度安排</vt:lpstr>
      <vt:lpstr>考核方式</vt:lpstr>
      <vt:lpstr>评分方式</vt:lpstr>
      <vt:lpstr>编写规范</vt:lpstr>
      <vt:lpstr>文档规范</vt:lpstr>
      <vt:lpstr>文档提交</vt:lpstr>
      <vt:lpstr>助教联系方式及课程群号</vt:lpstr>
      <vt:lpstr>开始分组</vt:lpstr>
      <vt:lpstr>文本情感分类技术介绍</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2020-09-23T11:27:39Z</dcterms:created>
  <dcterms:modified xsi:type="dcterms:W3CDTF">2025-10-09T23:38:19Z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